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10287000" cx="18288000"/>
  <p:notesSz cx="18288000" cy="10287000"/>
  <p:embeddedFontLst>
    <p:embeddedFont>
      <p:font typeface="Tek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Teko-bold.fntdata"/><Relationship Id="rId25" Type="http://schemas.openxmlformats.org/officeDocument/2006/relationships/slide" Target="slides/slide20.xml"/><Relationship Id="rId47" Type="http://schemas.openxmlformats.org/officeDocument/2006/relationships/font" Target="fonts/Tek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7924800" cy="51593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 name="Google Shape;4;n"/>
          <p:cNvSpPr txBox="1"/>
          <p:nvPr>
            <p:ph idx="10" type="dt"/>
          </p:nvPr>
        </p:nvSpPr>
        <p:spPr>
          <a:xfrm>
            <a:off x="10358438" y="0"/>
            <a:ext cx="7924800" cy="515938"/>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 name="Google Shape;5;n"/>
          <p:cNvSpPr/>
          <p:nvPr>
            <p:ph idx="3"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771063"/>
            <a:ext cx="7924800" cy="5159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n"/>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sz="1200"/>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everyone, Good morning or afternoon, I don't know what time it is in Singapore right now. I hope you have enjoyed the weather and food. Due to VISA issue, I can't leave the US but I really wish I can be there to watch all the talks and have great conversation with you guys.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My name is Xiaochen Zou, a senior year PhD student in UC Riverside. Today, I'll present my recent work about Linux kernel bug exploitability assessment, I call it "love and hate: the cyber tale between fuzzing and exploits in Linux kernel".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work has done by me and Prof Zhiyun Qian from UC Riverside</a:t>
            </a:r>
            <a:endParaRPr/>
          </a:p>
        </p:txBody>
      </p:sp>
      <p:sp>
        <p:nvSpPr>
          <p:cNvPr id="55" name="Google Shape;55;p1: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0: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0: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is it possible to turn more upstream fuzzing-exposed bugs to downstream exploitable bugs?</a:t>
            </a:r>
            <a:endParaRPr/>
          </a:p>
        </p:txBody>
      </p:sp>
      <p:sp>
        <p:nvSpPr>
          <p:cNvPr id="261" name="Google Shape;261;p10: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1: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Maybe like this</a:t>
            </a:r>
            <a:endParaRPr/>
          </a:p>
        </p:txBody>
      </p:sp>
      <p:sp>
        <p:nvSpPr>
          <p:cNvPr id="272" name="Google Shape;272;p11: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2: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Or like this</a:t>
            </a:r>
            <a:endParaRPr/>
          </a:p>
        </p:txBody>
      </p:sp>
      <p:sp>
        <p:nvSpPr>
          <p:cNvPr id="283" name="Google Shape;283;p12: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3: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first step is to understand how many upstream bugs can actually be reproduced in downstream kernels. So we have designed a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prepared four downstream distros, Ubuntu, Fedora, Debian, and Suse, next, we gathered 50 upstream kernel bugs from syzbot. Then, we run their PoCs aginst all four distros, we choose a closest distro prior to the bug discovey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if a bug was discovered in Sep 2021, we will choose the closest Ubuntu release prior to the bug discovey date, in this case, a June Ubuntu release. By doing this, we make sure each bug was running on vulnerable kernel version, unless the bug was not introduced, which we will talk about later.</a:t>
            </a:r>
            <a:endParaRPr/>
          </a:p>
        </p:txBody>
      </p:sp>
      <p:sp>
        <p:nvSpPr>
          <p:cNvPr id="294" name="Google Shape;294;p13: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4: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50 bugs for 4 distros, we got 200 bug/distro pairs. </a:t>
            </a:r>
            <a:endParaRPr/>
          </a:p>
          <a:p>
            <a:pPr indent="0" lvl="0" marL="0" rtl="0" algn="l">
              <a:spcBef>
                <a:spcPts val="0"/>
              </a:spcBef>
              <a:spcAft>
                <a:spcPts val="0"/>
              </a:spcAft>
              <a:buNone/>
            </a:pPr>
            <a:r>
              <a:rPr lang="en-US"/>
              <a:t>We found 120 pairs fail to trigger the bug because the distro does not have the buggy commit, that means the bugs were never introduced in the distro kernel.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rest 80 pairs that are vulnerable to their bugs, we only found 18 pairs have successfully triggered their bugs, but all by root privilege. So none of them are exploitable bugs.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remaining 62 bugs that have failed, we found 41 of them failed due to logic missing, that means the vulnerable code is not in the kernel binary, most likely because they are not compiled. This is a common case that downstream distros will not compile every single upstream kernel modules. Even though the buggy commit exist in these 41 pairs, but not compiled in the kernel binary means the same: the distros are not affected by these bugs.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remaining, we found 1 pair failed due to code context change, that means the vulnerability logic has been completely rewritten, and thus the old PoC cannot trigger the bug, and 20 other pairs are failed due to what we called "environment change". And "environment change" will be the main topic for the following talk.</a:t>
            </a:r>
            <a:endParaRPr/>
          </a:p>
        </p:txBody>
      </p:sp>
      <p:sp>
        <p:nvSpPr>
          <p:cNvPr id="318" name="Google Shape;318;p14: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5: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5: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5: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6: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failure reason of environment change is we called "preparation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typical example is setting up usb fuzzing, syzkaller will try to open "/dev/raw-gadget".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raw-gadget device expose the usb interface, so you don't need a actual usb device to interact with kernel usb logic, instead, dirtectly interacting with this raw-gadget device, it makes testing usb interface possible for kernel fuzzing. However, due to the blindness of kernel fuzzer, it may find a completely irrelative bugs rather than usb bugs. while fuzzer doesn't know about that, it fails to rule out the irrelative preparation steps when generating PoC.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Unfortunately, a downstream distro will not expose internal interface to userspace for fuzzing purpose, that means the /dev/raw-gadget does not exist, so the PoC finds an error in the preparation steps and terminate itself before entering the core PoC logic</a:t>
            </a:r>
            <a:endParaRPr/>
          </a:p>
        </p:txBody>
      </p:sp>
      <p:sp>
        <p:nvSpPr>
          <p:cNvPr id="358" name="Google Shape;358;p16: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7: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17: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reason that upstream PoC failed is because background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upstream kernel, there are only a few background processes running, the PoC process can easily win the data-race and triggers the bug</a:t>
            </a:r>
            <a:endParaRPr/>
          </a:p>
        </p:txBody>
      </p:sp>
      <p:sp>
        <p:nvSpPr>
          <p:cNvPr id="388" name="Google Shape;388;p17: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8: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8: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downstream has much more services running in the background, the chance of the PoC process win a data race is much lower than in upstream kernel.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syzkaller found minimal resources can trigger such bug in upstream, it generates a corresponding PoC that only use minimal resources, we are talking about the number of cpu cores, number of iterations and processes. Sometime, the upstream can stably triggers a race-condition bug with only one attempt, syzkaller will not even enable a loop for data race, but same PoC likely fail in downstream.</a:t>
            </a:r>
            <a:endParaRPr/>
          </a:p>
        </p:txBody>
      </p:sp>
      <p:sp>
        <p:nvSpPr>
          <p:cNvPr id="413" name="Google Shape;413;p18: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9: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9: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third failure reason is the missing module. For fuzzing convience, kernel modules are always compiled into the kernel binrary versus downstream distro often compile them as separate loadable modules.</a:t>
            </a:r>
            <a:endParaRPr/>
          </a:p>
          <a:p>
            <a:pPr indent="0" lvl="0" marL="0" marR="0" rtl="0" algn="l">
              <a:lnSpc>
                <a:spcPct val="100000"/>
              </a:lnSpc>
              <a:spcBef>
                <a:spcPts val="0"/>
              </a:spcBef>
              <a:spcAft>
                <a:spcPts val="0"/>
              </a:spcAft>
              <a:buClr>
                <a:schemeClr val="dk1"/>
              </a:buClr>
              <a:buSzPts val="1200"/>
              <a:buFont typeface="Arial"/>
              <a:buNone/>
            </a:pPr>
            <a:br>
              <a:rPr lang="en-US"/>
            </a:br>
            <a:r>
              <a:rPr lang="en-US"/>
              <a:t>Therefore, the upstream kernels have every module ready to use. In this case, a valid test case can always successfully interact with the desired module, and trigger the 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downstream kernel compile such modules but not by default loaded, if the desired module is missing, kernel will choose either return an erro or choose a default module to perform the operation. And thus, the same PoC will fail trigger the bug if the vulnerable module is missing.</a:t>
            </a:r>
            <a:endParaRPr/>
          </a:p>
        </p:txBody>
      </p:sp>
      <p:sp>
        <p:nvSpPr>
          <p:cNvPr id="455" name="Google Shape;455;p19: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Fuzzer v.s. Exploits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Click</a:t>
            </a:r>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 </a:t>
            </a:r>
            <a:endParaRPr/>
          </a:p>
          <a:p>
            <a:pPr indent="0" lvl="0" marL="0" rtl="0" algn="l">
              <a:spcBef>
                <a:spcPts val="0"/>
              </a:spcBef>
              <a:spcAft>
                <a:spcPts val="0"/>
              </a:spcAft>
              <a:buNone/>
            </a:pPr>
            <a:r>
              <a:rPr lang="en-US"/>
              <a:t>Bugs has existed long before human, </a:t>
            </a:r>
            <a:r>
              <a:rPr b="0" i="0" lang="en-US">
                <a:solidFill>
                  <a:srgbClr val="002110"/>
                </a:solidFill>
                <a:highlight>
                  <a:srgbClr val="FFFFFF"/>
                </a:highlight>
                <a:latin typeface="Arial"/>
                <a:ea typeface="Arial"/>
                <a:cs typeface="Arial"/>
                <a:sym typeface="Arial"/>
              </a:rPr>
              <a:t>fossil evidence suggests that the first bug appeared on Earth around 400 million years ago. Oh wait we are talking about programming bugs.</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Right, programming bugs are </a:t>
            </a:r>
            <a:r>
              <a:rPr b="0" i="0" lang="en-US">
                <a:solidFill>
                  <a:srgbClr val="191B28"/>
                </a:solidFill>
                <a:highlight>
                  <a:srgbClr val="DFE0FF"/>
                </a:highlight>
                <a:latin typeface="Arial"/>
                <a:ea typeface="Arial"/>
                <a:cs typeface="Arial"/>
                <a:sym typeface="Arial"/>
              </a:rPr>
              <a:t>errors that cause a computer program to behave unexpectedly</a:t>
            </a:r>
            <a:r>
              <a:rPr b="0" i="0" lang="en-US">
                <a:solidFill>
                  <a:srgbClr val="002110"/>
                </a:solidFill>
                <a:highlight>
                  <a:srgbClr val="FFFFFF"/>
                </a:highlight>
                <a:latin typeface="Arial"/>
                <a:ea typeface="Arial"/>
                <a:cs typeface="Arial"/>
                <a:sym typeface="Arial"/>
              </a:rPr>
              <a:t>. Most of time, the abnormal behavior only cause minor issues or sometime we don't even notice. However, some bugs are much more severe, and one day, people realize these severe behavior can lead to a total compromise of the application, we call it "exploits".</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Click</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And for those bugs can lead to exploit, we call them exploitable bugs. All these years, security researchers have developed different ways to discover exploitable bugs. In the beginning, we start with manually code auditing, we read hundreds of thousands of lines of code with our bare eyes to just find one tiny variable misuse or a missing lock. I really admire those people we can do manual auditing, they are the heros of cybersecurity.</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In later stages, people found manual aduitting is low efficient, so they built programs to find bugs. Thus, we have two automated solutions for bug hunting: dynamic, aka fuzzing, and static analysis.</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With the decades' long iteration, some software become shocking huge. For example, Linux kernel source code contains 28 million lines of codes, countless indirect calls and global cross references and dependencies. That create plenty of problems to manual auditing and static analysis.</a:t>
            </a:r>
            <a:endParaRPr/>
          </a:p>
          <a:p>
            <a:pPr indent="0" lvl="0" marL="0" rtl="0" algn="l">
              <a:spcBef>
                <a:spcPts val="0"/>
              </a:spcBef>
              <a:spcAft>
                <a:spcPts val="0"/>
              </a:spcAft>
              <a:buNone/>
            </a:pPr>
            <a:r>
              <a:t/>
            </a:r>
            <a:endParaRPr b="0" i="0">
              <a:solidFill>
                <a:srgbClr val="002110"/>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02110"/>
                </a:solidFill>
                <a:highlight>
                  <a:srgbClr val="FFFFFF"/>
                </a:highlight>
                <a:latin typeface="Arial"/>
                <a:ea typeface="Arial"/>
                <a:cs typeface="Arial"/>
                <a:sym typeface="Arial"/>
              </a:rPr>
              <a:t>However, by the natural of a dynamic approach, fuzzing won the competition with unbeatable efficiency and lowest false positive rate.</a:t>
            </a:r>
            <a:endParaRPr/>
          </a:p>
        </p:txBody>
      </p:sp>
      <p:sp>
        <p:nvSpPr>
          <p:cNvPr id="62" name="Google Shape;62;p2: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0: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0: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overcome these three problems, we came up with three automated solutions.</a:t>
            </a:r>
            <a:endParaRPr/>
          </a:p>
          <a:p>
            <a:pPr indent="0" lvl="0" marL="0" rtl="0" algn="l">
              <a:spcBef>
                <a:spcPts val="0"/>
              </a:spcBef>
              <a:spcAft>
                <a:spcPts val="0"/>
              </a:spcAft>
              <a:buNone/>
            </a:pPr>
            <a:r>
              <a:t/>
            </a:r>
            <a:endParaRPr/>
          </a:p>
        </p:txBody>
      </p:sp>
      <p:sp>
        <p:nvSpPr>
          <p:cNvPr id="534" name="Google Shape;534;p20: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1: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21: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first minimize the environment preparation steps to rule out the unnecessary steps. If the PoC can still triggers the bug in upstream without such preparation, we think it an unnecessary step.</a:t>
            </a:r>
            <a:endParaRPr/>
          </a:p>
        </p:txBody>
      </p:sp>
      <p:sp>
        <p:nvSpPr>
          <p:cNvPr id="545" name="Google Shape;545;p21: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2: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After removing the unnecessary preparation step, we can successfully reach the PoC core functions, and trigger the bug</a:t>
            </a:r>
            <a:endParaRPr/>
          </a:p>
          <a:p>
            <a:pPr indent="0" lvl="0" marL="0" rtl="0" algn="l">
              <a:spcBef>
                <a:spcPts val="0"/>
              </a:spcBef>
              <a:spcAft>
                <a:spcPts val="0"/>
              </a:spcAft>
              <a:buNone/>
            </a:pPr>
            <a:r>
              <a:t/>
            </a:r>
            <a:endParaRPr/>
          </a:p>
        </p:txBody>
      </p:sp>
      <p:sp>
        <p:nvSpPr>
          <p:cNvPr id="571" name="Google Shape;571;p22: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3: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23: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background noise, it's difficult to determine whether a bug is race condition bug during the fuzzing, because upstream kernel has less processes competing with the PoC</a:t>
            </a:r>
            <a:endParaRPr/>
          </a:p>
        </p:txBody>
      </p:sp>
      <p:sp>
        <p:nvSpPr>
          <p:cNvPr id="594" name="Google Shape;594;p23: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4: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24: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Thus, we aim to enhance the change of triggering the same bug in downstream. We acknownledge that the busy downstream background processes may win the race, </a:t>
            </a:r>
            <a:endParaRPr/>
          </a:p>
        </p:txBody>
      </p:sp>
      <p:sp>
        <p:nvSpPr>
          <p:cNvPr id="631" name="Google Shape;631;p24: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5: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25: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 will force data-collision in every upstream PoC. That means more cores, infinite for loop, longer execution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PoC"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Eventually, we can trigger the bug in downstream. It helps with triggering the race condition more reliably</a:t>
            </a:r>
            <a:endParaRPr/>
          </a:p>
        </p:txBody>
      </p:sp>
      <p:sp>
        <p:nvSpPr>
          <p:cNvPr id="688" name="Google Shape;688;p25: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6: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26: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find the missing modules, we use ftrace to extract the execution trace from both upstream and downstream,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compare the execution traces to find the deviation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example, we notice the deviation starts at node 3, where upstream calls "xfrm_send_state_notify" function, while Ubuntu calls other functions.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casues Ubuntu fail to trigger the 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order to trigger this bug in Ubuntu, we need to first load "xfrm_user" module. In upstream, this module has been compile into kernel binary so no need to load it beforehand.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common way to load a kernel module is through modprobe, which require root privilege. But we manage to load it through a normal user, and we built an end-to-end exploit for this bug, which leads to a local privilege escalation on the latest ubuntu at the time. We will talk about how do we downgrade the privilege requirement of module loading in the following slides.</a:t>
            </a:r>
            <a:endParaRPr/>
          </a:p>
        </p:txBody>
      </p:sp>
      <p:sp>
        <p:nvSpPr>
          <p:cNvPr id="750" name="Google Shape;750;p26: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27: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27: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 still remember, all the previously triggered bugs were tirggered only by root user. So we are thinking is there a way to make them triggereable by unprivileged user?</a:t>
            </a:r>
            <a:endParaRPr/>
          </a:p>
        </p:txBody>
      </p:sp>
      <p:sp>
        <p:nvSpPr>
          <p:cNvPr id="792" name="Google Shape;792;p27: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28: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28: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privilege downgrade technique is well known. Kernel uses capabilities to provide fine grained control over the large code space. The low level kernel function "ns_capable_common" checks the process capability.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ns is the namespace, cap is the capability.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this code snippet checks if the current process's namespace has CAP_NET_ADMIN capability. Luckly, this capability can be granted in user namespace by unprivileged user when "unprivileged_userns_clone is set to 1". And most distro including Ubuntu, Fedora, debian allows unprivileged user namespace.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not every capability can be granted by user namespace, if a capability checks the initial name space instead of user namespace, a normal user is not able to get such capability, only a real root user can do that. We monitoring this low level kernel function to know if the PoC require real root capabilities or user namespace capabilities. If it only requires user namespace capabilities, we will grant them to the PoC.</a:t>
            </a:r>
            <a:endParaRPr/>
          </a:p>
        </p:txBody>
      </p:sp>
      <p:sp>
        <p:nvSpPr>
          <p:cNvPr id="822" name="Google Shape;822;p28: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29: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29: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privilege requirement is module loading. As mentioned earlier, the universal way to load a module is through modprobe.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Modprobe invokes the system call "init_module",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init_modules checks whether the process has CAP_SYS_MODULE capability,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unforuniately, it checks the initial name space, that means unprivileged user can't have such capability. Only root user can use modprobe to load a module.</a:t>
            </a:r>
            <a:endParaRPr/>
          </a:p>
        </p:txBody>
      </p:sp>
      <p:sp>
        <p:nvSpPr>
          <p:cNvPr id="844" name="Google Shape;844;p29: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Well, one problem with fuzzing is the blindness. Which means we have less control during the fuzzing process. Random seeds are generated, test cases are guided by coverage feedback, all these undeterminable factors add up to the blindness. Sometime we may find a lot of bugs but none of them are high-risk security bugs, and less security bugs means less exploits.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this suspicious gap between fuzzing-exposed bugs and real-world exploits is what we want to discuss in this talk. Can we make more fuzzing-exposed bugs to be exploitable?</a:t>
            </a:r>
            <a:endParaRPr/>
          </a:p>
        </p:txBody>
      </p:sp>
      <p:sp>
        <p:nvSpPr>
          <p:cNvPr id="87" name="Google Shape;87;p3: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30: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30: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found another interesting kernel function called "request_module",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found plenty of "request_module" callsites.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of these callsites even use format string to pass module name to the argument.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minor number of the net-pf- indicates different network module.</a:t>
            </a:r>
            <a:endParaRPr/>
          </a:p>
        </p:txBody>
      </p:sp>
      <p:sp>
        <p:nvSpPr>
          <p:cNvPr id="866" name="Google Shape;866;p30: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31: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31: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 are wondering what does "request_module" load kernel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it get the modprobe user space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it gets the final module name from the format string,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it calls another kernel function "call_modprobe".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that name, you can already guess what it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"call_modprobe" function prepare the arugments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then proceed an up call to userspace to run the modprobe. Noteably, this up call will be execute as root.</a:t>
            </a:r>
            <a:endParaRPr/>
          </a:p>
        </p:txBody>
      </p:sp>
      <p:sp>
        <p:nvSpPr>
          <p:cNvPr id="895" name="Google Shape;895;p31: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32: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32: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 have a new concept of how to load a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unprivileged user somehow calls a request_module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function proceed an upcall to userspace as root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it execute modprobe to load the dedicate kernel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are asking a root user to load module for us, how cool is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instead of calling modprobe xfrm_user to load xfrm_user module, we can simply invoke this system call. It makes our unprivileged user very happy</a:t>
            </a:r>
            <a:endParaRPr/>
          </a:p>
        </p:txBody>
      </p:sp>
      <p:sp>
        <p:nvSpPr>
          <p:cNvPr id="917" name="Google Shape;917;p32: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33: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33: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 are thinking if we can find more "request_module" site. A simple search shows around 250 such callsites in kernel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a lot of them are format strings, meaning one callsite can load multiple kernel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Or even, can we find a module name that is totally controlled by userspacce? Unluckly, the kernel developers aren't that stupid. So we have to categorized what modules can be loaded by "request_module"</a:t>
            </a:r>
            <a:endParaRPr/>
          </a:p>
        </p:txBody>
      </p:sp>
      <p:sp>
        <p:nvSpPr>
          <p:cNvPr id="950" name="Google Shape;950;p33: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34: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p34: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nature of the problem makes us to choose the only effective approach -- fuzzing. Altough we have been talk down about fuzzing all along but nothing else can do the same job as providing concrete testcase to invoke a kernel callsite.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built our customized request_module fuzzer, we intentionally instrument the request_module function to notify the fuzzer, and reproduce the results by unprivilieged user to make sure it's a normal user loadable module. Our fuzzing results turns out to be very good.</a:t>
            </a:r>
            <a:endParaRPr/>
          </a:p>
        </p:txBody>
      </p:sp>
      <p:sp>
        <p:nvSpPr>
          <p:cNvPr id="969" name="Google Shape;969;p34: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5: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35: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found hundreds of normal user loadable modules aross all four distros.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network has the most modules,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is the crypto,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then filesystem.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Please note that loading a filesystem module by normal user does not essential mean you can mount that filesystem by normal user. Mounting is another privilege operation that only a few filesystem can be mounted by normal user like FUSE or overlayfs.</a:t>
            </a:r>
            <a:endParaRPr/>
          </a:p>
        </p:txBody>
      </p:sp>
      <p:sp>
        <p:nvSpPr>
          <p:cNvPr id="995" name="Google Shape;995;p35: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6: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36: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do some number crunching.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prepared 282 likely exploitable bugs that contains at least one of the following high-risk primitive,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uaf write,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oob 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double free,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control flow hijacking,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arbitrary address write or constrained address write,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arbitrary value write or constrained value write.</a:t>
            </a:r>
            <a:endParaRPr/>
          </a:p>
        </p:txBody>
      </p:sp>
      <p:sp>
        <p:nvSpPr>
          <p:cNvPr id="1029" name="Google Shape;1029;p36: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37: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37: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Without any adaptation, by running the original PoC, on average 44 out of 282 bugs were triggered on at least one of the distros, that's 15.6%.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applied our automated adaptation to 282 all upstream PoCs,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on average 73 bug were triggered on at lease one distro. That is 29 more bugs per distro on average.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lang="en-US"/>
              <a:t>we make the number increased by 65.9% more,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do the triggerability test by root privilege, so next, we use normal user privilege to run those PoC again.</a:t>
            </a:r>
            <a:endParaRPr/>
          </a:p>
        </p:txBody>
      </p:sp>
      <p:sp>
        <p:nvSpPr>
          <p:cNvPr id="1051" name="Google Shape;1051;p37: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38: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38: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Unfortunately, without any adaptation, there are only 1, 3, 3, 1 bugs can be triggered on ubuntu, fedora, debian and suse. It's onverage 0.7%. That somehow proves the why so little syzbot bugs were turned into real-world exploits.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after apply the privilege adatation, we dramatically increase the number of normal user triggerable bugs. For Ubuntu, we increase the number from 1 to 35, Fedora from 3 to 50,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average 31 out of 282, that's 25.8%.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imprve the results by 14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that all these bugs are likely exploitable, comparing to only 7 were actually turned into exploit in the past few years. We pick one unfixed bugs from our results and successfully developed an end-to-end exploit to esclate the local privilege on the latest Ubuntu. We plan to use that exploit in pwn2own that year, but unfortunately, the bug was tragically fixed one month before pwn2own. But it proves the effectiveness of our adaptation method.</a:t>
            </a:r>
            <a:endParaRPr/>
          </a:p>
        </p:txBody>
      </p:sp>
      <p:sp>
        <p:nvSpPr>
          <p:cNvPr id="1071" name="Google Shape;1071;p38: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39: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p39: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are three case studies we found interesting.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Their original PoC can't trigger the same bugs in downstream,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bug 1 requires additional module xfrm_user, you can load this module by invoking such system call.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Bug 2 requires rdma_ucm module, loading this module is a bit complicate, you need two system calls and a well prepared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Bug 3 is even more complicate, loading ip6_tables requires a sophisticated data structure, and this module use alias in request_module, which is ip6_icmp6, but we manage to find the PoC to load this module through fuzzing.</a:t>
            </a:r>
            <a:endParaRPr/>
          </a:p>
        </p:txBody>
      </p:sp>
      <p:sp>
        <p:nvSpPr>
          <p:cNvPr id="1091" name="Google Shape;1091;p39: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Chapter one, is Linux kernel safe?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a excellent Linux Kernel Security Channel on telegram, they collect every Linux kernel exploits that we can find online.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are samples of kernel exploits from 2023 and 2024. There are 10 to 20 exploits every year, tenish exploits sounds like a reasonable amount, but if tell you how many Linux kernel bugs out there, you will be shocked.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introduce Syzbot.</a:t>
            </a:r>
            <a:endParaRPr/>
          </a:p>
          <a:p>
            <a:pPr indent="0" lvl="0" marL="0" rtl="0" algn="l">
              <a:spcBef>
                <a:spcPts val="0"/>
              </a:spcBef>
              <a:spcAft>
                <a:spcPts val="0"/>
              </a:spcAft>
              <a:buNone/>
            </a:pPr>
            <a:r>
              <a:rPr lang="en-US"/>
              <a:t>Syzbot is a fuzzing platform developed by google, it depolys google kernel fuzzing Syzkaller to fuzz Linux kernel 24 hours a day, 7 days a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Syzbot is so powerful, it found so many bugs that even overwhelm the kernel developers, they dont have enough time and people to fix all the 2-3 new bugs that Syzbot found every day.</a:t>
            </a:r>
            <a:endParaRPr/>
          </a:p>
        </p:txBody>
      </p:sp>
      <p:sp>
        <p:nvSpPr>
          <p:cNvPr id="109" name="Google Shape;109;p4: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40: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40: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take away from this talk</a:t>
            </a:r>
            <a:endParaRPr/>
          </a:p>
        </p:txBody>
      </p:sp>
      <p:sp>
        <p:nvSpPr>
          <p:cNvPr id="1133" name="Google Shape;1133;p40: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41: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41: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41: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past 6 years, Syzbot has found more than 10 thousands of kernel bugs. but up to now, there are still 1000 Linux kernel bugs not fixed yet.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look at the open v.s. fixed graph, you will be blown away how efficient syzbot is.</a:t>
            </a:r>
            <a:endParaRPr/>
          </a:p>
          <a:p>
            <a:pPr indent="0" lvl="0" marL="0" rtl="0" algn="l">
              <a:spcBef>
                <a:spcPts val="0"/>
              </a:spcBef>
              <a:spcAft>
                <a:spcPts val="0"/>
              </a:spcAft>
              <a:buNone/>
            </a:pPr>
            <a:r>
              <a:rPr lang="en-US"/>
              <a:t>The gap between open and fixed bugs expanding every year, recently it slumped back because some unfixed bugs become invalid or silently fixed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Despite the huge number of unfixed kernel bugs, why didn't we see a clear spike of kernel exploits occured in the past few years?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Give the number of actual exploit</a:t>
            </a:r>
            <a:endParaRPr/>
          </a:p>
        </p:txBody>
      </p:sp>
      <p:sp>
        <p:nvSpPr>
          <p:cNvPr id="133" name="Google Shape;133;p5: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Where are all the kernel exploits?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current situation is like this pic, we have a significant amount of kernel bugs, but only so little kernel exploits.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answer that questions with confidence, we need to learn some background knowledge.</a:t>
            </a:r>
            <a:endParaRPr/>
          </a:p>
        </p:txBody>
      </p:sp>
      <p:sp>
        <p:nvSpPr>
          <p:cNvPr id="151" name="Google Shape;151;p6: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Syzkaller is so efficient, it generates hundreds of valid test cases per second. I said valid test case, that means syzkaller know the many kernel dependencies according to manual crafted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a valid testcase, we need to use socket to open a file descriptor, and then we are able to connect, and sendmsg.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in order to find the bug that hidden deep inside Linux kernel, Syzkaller will call different system calls in a particular order that meet the dependency requirements. In this case, let's call syscall 1, and the kernel reach the first state, and next, syzkaller call syscall 2, the requirment of syscall 2 is that the kernel enter state 1. And our kernel is ready, so it enter state 2, finally, syzkaller call syscall 3, and it triggers the 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 importantly, fuzzing generates concreates test case, neither static analysis or manual auditing can do that.</a:t>
            </a:r>
            <a:endParaRPr/>
          </a:p>
        </p:txBody>
      </p:sp>
      <p:sp>
        <p:nvSpPr>
          <p:cNvPr id="163" name="Google Shape;163;p7: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8: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Fuzzing is efficient, but it's blind, it generates testcase based on randomness, which means it does not do any favor of find security bugs. In fact, finding bugs is all fuzzer cares about, regardless if they are security bugs or not.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Even worse, in order to find more bugs, kernel fuzzer are deployed by root privilege. This equips fuzzer with better chance to explore bigger code space in kernel without worrying being rejected by privilege problem. However, as security researcher, if a bug has to be root to be triggered, we are not interested, it's not a exploitable bug.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We’ve talking these two major problems about fuzzing, but syzbot still managed to find a significant amount of security bugs in the past 6 years. 24.1% bugs found by syzbot are memory errors, and 18.2% memory error bugs are likely-exploitable bugs, that means either UAF write bugs, OOB write bugs, or double free bugs. They are the most common exploitable bug. That still gives us 232 likely-exploitable bugs that found by syzbot. My previous exploitability research that published in USENIX Security 2022, has shown that some low-risk bugs like memory read bugs can also lead to kernel exploit, so the total number can only be bigger. </a:t>
            </a:r>
            <a:endParaRPr/>
          </a:p>
          <a:p>
            <a:pPr indent="0" lvl="0" marL="0" rtl="0" algn="l">
              <a:spcBef>
                <a:spcPts val="0"/>
              </a:spcBef>
              <a:spcAft>
                <a:spcPts val="0"/>
              </a:spcAft>
              <a:buClr>
                <a:schemeClr val="dk1"/>
              </a:buClr>
              <a:buSzPts val="1200"/>
              <a:buFont typeface="Arial"/>
              <a:buNone/>
            </a:pPr>
            <a:r>
              <a:rPr lang="en-US"/>
              <a:t>However, we can only find ~7 kernel exploits originate from syzbot in the past few years. What cause so little exploit from such a big bug database? maybe due to the next con we are going to talk about</a:t>
            </a:r>
            <a:endParaRPr/>
          </a:p>
          <a:p>
            <a:pPr indent="0" lvl="0" marL="0" rtl="0" algn="l">
              <a:spcBef>
                <a:spcPts val="0"/>
              </a:spcBef>
              <a:spcAft>
                <a:spcPts val="0"/>
              </a:spcAft>
              <a:buClr>
                <a:schemeClr val="dk1"/>
              </a:buClr>
              <a:buSzPts val="1200"/>
              <a:buFont typeface="Arial"/>
              <a:buNone/>
            </a:pPr>
            <a:r>
              <a:t/>
            </a:r>
            <a:endParaRPr/>
          </a:p>
        </p:txBody>
      </p:sp>
      <p:sp>
        <p:nvSpPr>
          <p:cNvPr id="195" name="Google Shape;195;p8: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057900" y="1285875"/>
            <a:ext cx="6172200" cy="3471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1828800" y="4951413"/>
            <a:ext cx="14630400" cy="4049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inconspicuous factor contributes to the gap between fuzzing-exposed bugs and kernel exploits is the structure of Linux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Linux has upstream and downstream, upstream kernel is where people developing and debugging, it's not a daily use kernel. But upstream kernel is ideal for bug finding, and thus syzbot deploys its fuzzing only on upstream kernel, Here I mention upstream kernel includes all upstream branches, like long term support branches.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nobody uses an upstream kernel in production environment, the stable upstream kernel branches will be push to downstream once a while, which base on upstream stable branches, we have different downstream distros, like Ubuntu, Fedora, Debian. And most important, they are stable and well-maintained, we can use it in a production environment. And the downstream is also where the kernel being exploited.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we visiualized the gap between fuzzing-exposed bugs and kernel exploits, it's not just some inperfection about fuzzing itself, but also a long existing gap between upstream kernel and downstream kernels. The major differences in these two kernels causes this asymmetric numbers of upstream bugs and downstream exploits.</a:t>
            </a:r>
            <a:endParaRPr/>
          </a:p>
        </p:txBody>
      </p:sp>
      <p:sp>
        <p:nvSpPr>
          <p:cNvPr id="238" name="Google Shape;238;p9:notes"/>
          <p:cNvSpPr txBox="1"/>
          <p:nvPr>
            <p:ph idx="12" type="sldNum"/>
          </p:nvPr>
        </p:nvSpPr>
        <p:spPr>
          <a:xfrm>
            <a:off x="10358438" y="9771063"/>
            <a:ext cx="7924800" cy="5159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0.png"/><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4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17" name="Google Shape;17;p2"/>
          <p:cNvSpPr/>
          <p:nvPr/>
        </p:nvSpPr>
        <p:spPr>
          <a:xfrm>
            <a:off x="5662371" y="0"/>
            <a:ext cx="12625705" cy="10287635"/>
          </a:xfrm>
          <a:custGeom>
            <a:rect b="b" l="l" r="r" t="t"/>
            <a:pathLst>
              <a:path extrusionOk="0" h="10287635" w="12625705">
                <a:moveTo>
                  <a:pt x="5861926" y="10287013"/>
                </a:moveTo>
                <a:lnTo>
                  <a:pt x="1388452" y="2545550"/>
                </a:lnTo>
                <a:lnTo>
                  <a:pt x="0" y="3347872"/>
                </a:lnTo>
                <a:lnTo>
                  <a:pt x="4009847" y="10287013"/>
                </a:lnTo>
                <a:lnTo>
                  <a:pt x="5861926" y="10287013"/>
                </a:lnTo>
                <a:close/>
              </a:path>
              <a:path extrusionOk="0" h="10287635" w="12625705">
                <a:moveTo>
                  <a:pt x="12625616" y="0"/>
                </a:moveTo>
                <a:lnTo>
                  <a:pt x="10985716" y="0"/>
                </a:lnTo>
                <a:lnTo>
                  <a:pt x="12625616" y="2837891"/>
                </a:lnTo>
                <a:lnTo>
                  <a:pt x="12625616" y="0"/>
                </a:lnTo>
                <a:close/>
              </a:path>
            </a:pathLst>
          </a:custGeom>
          <a:solidFill>
            <a:srgbClr val="A6A6A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8" name="Google Shape;18;p2"/>
          <p:cNvSpPr/>
          <p:nvPr/>
        </p:nvSpPr>
        <p:spPr>
          <a:xfrm>
            <a:off x="0" y="0"/>
            <a:ext cx="11175365" cy="10287000"/>
          </a:xfrm>
          <a:custGeom>
            <a:rect b="b" l="l" r="r" t="t"/>
            <a:pathLst>
              <a:path extrusionOk="0" h="10287000" w="11175365">
                <a:moveTo>
                  <a:pt x="343523" y="10286999"/>
                </a:moveTo>
                <a:lnTo>
                  <a:pt x="0" y="10147833"/>
                </a:lnTo>
                <a:lnTo>
                  <a:pt x="0" y="5403539"/>
                </a:lnTo>
                <a:lnTo>
                  <a:pt x="3656001" y="0"/>
                </a:lnTo>
                <a:lnTo>
                  <a:pt x="11175080" y="0"/>
                </a:lnTo>
                <a:lnTo>
                  <a:pt x="4214958" y="10286999"/>
                </a:lnTo>
                <a:lnTo>
                  <a:pt x="343523" y="10286999"/>
                </a:lnTo>
                <a:close/>
              </a:path>
            </a:pathLst>
          </a:custGeom>
          <a:solidFill>
            <a:srgbClr val="0C426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9" name="Google Shape;19;p2"/>
          <p:cNvPicPr preferRelativeResize="0"/>
          <p:nvPr/>
        </p:nvPicPr>
        <p:blipFill rotWithShape="1">
          <a:blip r:embed="rId3">
            <a:alphaModFix/>
          </a:blip>
          <a:srcRect b="0" l="0" r="0" t="0"/>
          <a:stretch/>
        </p:blipFill>
        <p:spPr>
          <a:xfrm>
            <a:off x="4026161" y="0"/>
            <a:ext cx="6975068" cy="10286999"/>
          </a:xfrm>
          <a:prstGeom prst="rect">
            <a:avLst/>
          </a:prstGeom>
          <a:noFill/>
          <a:ln>
            <a:noFill/>
          </a:ln>
        </p:spPr>
      </p:pic>
      <p:pic>
        <p:nvPicPr>
          <p:cNvPr id="20" name="Google Shape;20;p2"/>
          <p:cNvPicPr preferRelativeResize="0"/>
          <p:nvPr/>
        </p:nvPicPr>
        <p:blipFill rotWithShape="1">
          <a:blip r:embed="rId4">
            <a:alphaModFix/>
          </a:blip>
          <a:srcRect b="0" l="0" r="0" t="0"/>
          <a:stretch/>
        </p:blipFill>
        <p:spPr>
          <a:xfrm>
            <a:off x="0" y="0"/>
            <a:ext cx="10274871" cy="10286999"/>
          </a:xfrm>
          <a:prstGeom prst="rect">
            <a:avLst/>
          </a:prstGeom>
          <a:noFill/>
          <a:ln>
            <a:noFill/>
          </a:ln>
        </p:spPr>
      </p:pic>
      <p:sp>
        <p:nvSpPr>
          <p:cNvPr id="21" name="Google Shape;21;p2"/>
          <p:cNvSpPr/>
          <p:nvPr/>
        </p:nvSpPr>
        <p:spPr>
          <a:xfrm>
            <a:off x="0" y="6637681"/>
            <a:ext cx="2108835" cy="3649345"/>
          </a:xfrm>
          <a:custGeom>
            <a:rect b="b" l="l" r="r" t="t"/>
            <a:pathLst>
              <a:path extrusionOk="0" h="3649345" w="2108835">
                <a:moveTo>
                  <a:pt x="2108794" y="3649319"/>
                </a:moveTo>
                <a:lnTo>
                  <a:pt x="0" y="3649319"/>
                </a:lnTo>
                <a:lnTo>
                  <a:pt x="0" y="0"/>
                </a:lnTo>
                <a:lnTo>
                  <a:pt x="2108794" y="3649319"/>
                </a:lnTo>
                <a:close/>
              </a:path>
            </a:pathLst>
          </a:custGeom>
          <a:solidFill>
            <a:srgbClr val="003C6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2" name="Google Shape;22;p2"/>
          <p:cNvPicPr preferRelativeResize="0"/>
          <p:nvPr/>
        </p:nvPicPr>
        <p:blipFill rotWithShape="1">
          <a:blip r:embed="rId5">
            <a:alphaModFix/>
          </a:blip>
          <a:srcRect b="0" l="0" r="0" t="0"/>
          <a:stretch/>
        </p:blipFill>
        <p:spPr>
          <a:xfrm>
            <a:off x="0" y="0"/>
            <a:ext cx="4299874" cy="5541422"/>
          </a:xfrm>
          <a:prstGeom prst="rect">
            <a:avLst/>
          </a:prstGeom>
          <a:noFill/>
          <a:ln>
            <a:noFill/>
          </a:ln>
        </p:spPr>
      </p:pic>
      <p:sp>
        <p:nvSpPr>
          <p:cNvPr id="23" name="Google Shape;23;p2"/>
          <p:cNvSpPr/>
          <p:nvPr/>
        </p:nvSpPr>
        <p:spPr>
          <a:xfrm>
            <a:off x="0" y="0"/>
            <a:ext cx="3677920" cy="4785360"/>
          </a:xfrm>
          <a:custGeom>
            <a:rect b="b" l="l" r="r" t="t"/>
            <a:pathLst>
              <a:path extrusionOk="0" h="4785360" w="3677920">
                <a:moveTo>
                  <a:pt x="0" y="4785348"/>
                </a:moveTo>
                <a:lnTo>
                  <a:pt x="0" y="0"/>
                </a:lnTo>
                <a:lnTo>
                  <a:pt x="3677653" y="0"/>
                </a:lnTo>
                <a:lnTo>
                  <a:pt x="0" y="4785348"/>
                </a:lnTo>
                <a:close/>
              </a:path>
            </a:pathLst>
          </a:custGeom>
          <a:solidFill>
            <a:srgbClr val="A6A6A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4" name="Google Shape;24;p2"/>
          <p:cNvPicPr preferRelativeResize="0"/>
          <p:nvPr/>
        </p:nvPicPr>
        <p:blipFill rotWithShape="1">
          <a:blip r:embed="rId6">
            <a:alphaModFix/>
          </a:blip>
          <a:srcRect b="0" l="0" r="0" t="0"/>
          <a:stretch/>
        </p:blipFill>
        <p:spPr>
          <a:xfrm>
            <a:off x="13341853" y="1683476"/>
            <a:ext cx="4514849" cy="1076324"/>
          </a:xfrm>
          <a:prstGeom prst="rect">
            <a:avLst/>
          </a:prstGeom>
          <a:noFill/>
          <a:ln>
            <a:noFill/>
          </a:ln>
        </p:spPr>
      </p:pic>
      <p:sp>
        <p:nvSpPr>
          <p:cNvPr id="25" name="Google Shape;25;p2"/>
          <p:cNvSpPr txBox="1"/>
          <p:nvPr>
            <p:ph type="ctrTitle"/>
          </p:nvPr>
        </p:nvSpPr>
        <p:spPr>
          <a:xfrm>
            <a:off x="14644546" y="3468083"/>
            <a:ext cx="2627630" cy="23298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0" name="Shape 30"/>
        <p:cNvGrpSpPr/>
        <p:nvPr/>
      </p:nvGrpSpPr>
      <p:grpSpPr>
        <a:xfrm>
          <a:off x="0" y="0"/>
          <a:ext cx="0" cy="0"/>
          <a:chOff x="0" y="0"/>
          <a:chExt cx="0" cy="0"/>
        </a:xfrm>
      </p:grpSpPr>
      <p:sp>
        <p:nvSpPr>
          <p:cNvPr id="31" name="Google Shape;31;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sp>
        <p:nvSpPr>
          <p:cNvPr id="35" name="Google Shape;35;p4"/>
          <p:cNvSpPr txBox="1"/>
          <p:nvPr>
            <p:ph type="title"/>
          </p:nvPr>
        </p:nvSpPr>
        <p:spPr>
          <a:xfrm>
            <a:off x="914400" y="411480"/>
            <a:ext cx="16459200" cy="1645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914400" y="2366010"/>
            <a:ext cx="1645920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0" name="Shape 40"/>
        <p:cNvGrpSpPr/>
        <p:nvPr/>
      </p:nvGrpSpPr>
      <p:grpSpPr>
        <a:xfrm>
          <a:off x="0" y="0"/>
          <a:ext cx="0" cy="0"/>
          <a:chOff x="0" y="0"/>
          <a:chExt cx="0" cy="0"/>
        </a:xfrm>
      </p:grpSpPr>
      <p:sp>
        <p:nvSpPr>
          <p:cNvPr id="41" name="Google Shape;41;p5"/>
          <p:cNvSpPr txBox="1"/>
          <p:nvPr>
            <p:ph type="title"/>
          </p:nvPr>
        </p:nvSpPr>
        <p:spPr>
          <a:xfrm>
            <a:off x="914400" y="411480"/>
            <a:ext cx="16459200" cy="1645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5"/>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 name="Shape 47"/>
        <p:cNvGrpSpPr/>
        <p:nvPr/>
      </p:nvGrpSpPr>
      <p:grpSpPr>
        <a:xfrm>
          <a:off x="0" y="0"/>
          <a:ext cx="0" cy="0"/>
          <a:chOff x="0" y="0"/>
          <a:chExt cx="0" cy="0"/>
        </a:xfrm>
      </p:grpSpPr>
      <p:sp>
        <p:nvSpPr>
          <p:cNvPr id="48" name="Google Shape;48;p6"/>
          <p:cNvSpPr txBox="1"/>
          <p:nvPr>
            <p:ph type="title"/>
          </p:nvPr>
        </p:nvSpPr>
        <p:spPr>
          <a:xfrm>
            <a:off x="914400" y="411480"/>
            <a:ext cx="16459200" cy="1645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4400" y="411480"/>
            <a:ext cx="16459200" cy="164592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4400" y="2366010"/>
            <a:ext cx="16459200" cy="678942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jp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jp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16.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80.png"/><Relationship Id="rId13" Type="http://schemas.openxmlformats.org/officeDocument/2006/relationships/image" Target="../media/image114.png"/><Relationship Id="rId12"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7.png"/><Relationship Id="rId9" Type="http://schemas.openxmlformats.org/officeDocument/2006/relationships/image" Target="../media/image83.png"/><Relationship Id="rId5" Type="http://schemas.openxmlformats.org/officeDocument/2006/relationships/image" Target="../media/image75.png"/><Relationship Id="rId6" Type="http://schemas.openxmlformats.org/officeDocument/2006/relationships/image" Target="../media/image50.png"/><Relationship Id="rId7" Type="http://schemas.openxmlformats.org/officeDocument/2006/relationships/image" Target="../media/image54.png"/><Relationship Id="rId8"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4.png"/><Relationship Id="rId6" Type="http://schemas.openxmlformats.org/officeDocument/2006/relationships/image" Target="../media/image56.png"/><Relationship Id="rId7"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76.png"/><Relationship Id="rId6" Type="http://schemas.openxmlformats.org/officeDocument/2006/relationships/image" Target="../media/image74.png"/><Relationship Id="rId7"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80.png"/><Relationship Id="rId13" Type="http://schemas.openxmlformats.org/officeDocument/2006/relationships/image" Target="../media/image114.png"/><Relationship Id="rId12"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7.png"/><Relationship Id="rId9" Type="http://schemas.openxmlformats.org/officeDocument/2006/relationships/image" Target="../media/image83.png"/><Relationship Id="rId5" Type="http://schemas.openxmlformats.org/officeDocument/2006/relationships/image" Target="../media/image75.png"/><Relationship Id="rId6" Type="http://schemas.openxmlformats.org/officeDocument/2006/relationships/image" Target="../media/image50.png"/><Relationship Id="rId7" Type="http://schemas.openxmlformats.org/officeDocument/2006/relationships/image" Target="../media/image54.png"/><Relationship Id="rId8"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9.png"/><Relationship Id="rId4" Type="http://schemas.openxmlformats.org/officeDocument/2006/relationships/image" Target="../media/image49.png"/><Relationship Id="rId5" Type="http://schemas.openxmlformats.org/officeDocument/2006/relationships/image" Target="../media/image85.png"/><Relationship Id="rId6" Type="http://schemas.openxmlformats.org/officeDocument/2006/relationships/image" Target="../media/image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86.png"/><Relationship Id="rId5" Type="http://schemas.openxmlformats.org/officeDocument/2006/relationships/image" Target="../media/image93.png"/><Relationship Id="rId6" Type="http://schemas.openxmlformats.org/officeDocument/2006/relationships/image" Target="../media/image91.png"/><Relationship Id="rId7"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24.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20" Type="http://schemas.openxmlformats.org/officeDocument/2006/relationships/image" Target="../media/image112.png"/><Relationship Id="rId11" Type="http://schemas.openxmlformats.org/officeDocument/2006/relationships/image" Target="../media/image98.png"/><Relationship Id="rId10" Type="http://schemas.openxmlformats.org/officeDocument/2006/relationships/image" Target="../media/image101.png"/><Relationship Id="rId13" Type="http://schemas.openxmlformats.org/officeDocument/2006/relationships/image" Target="../media/image100.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95.jpg"/><Relationship Id="rId9" Type="http://schemas.openxmlformats.org/officeDocument/2006/relationships/image" Target="../media/image99.png"/><Relationship Id="rId15" Type="http://schemas.openxmlformats.org/officeDocument/2006/relationships/image" Target="../media/image108.png"/><Relationship Id="rId14" Type="http://schemas.openxmlformats.org/officeDocument/2006/relationships/image" Target="../media/image102.png"/><Relationship Id="rId17" Type="http://schemas.openxmlformats.org/officeDocument/2006/relationships/image" Target="../media/image106.png"/><Relationship Id="rId16" Type="http://schemas.openxmlformats.org/officeDocument/2006/relationships/image" Target="../media/image104.png"/><Relationship Id="rId5" Type="http://schemas.openxmlformats.org/officeDocument/2006/relationships/image" Target="../media/image92.png"/><Relationship Id="rId19" Type="http://schemas.openxmlformats.org/officeDocument/2006/relationships/image" Target="../media/image109.png"/><Relationship Id="rId6" Type="http://schemas.openxmlformats.org/officeDocument/2006/relationships/image" Target="../media/image96.png"/><Relationship Id="rId18" Type="http://schemas.openxmlformats.org/officeDocument/2006/relationships/image" Target="../media/image107.png"/><Relationship Id="rId7" Type="http://schemas.openxmlformats.org/officeDocument/2006/relationships/image" Target="../media/image97.png"/><Relationship Id="rId8"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110.png"/><Relationship Id="rId5"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105.png"/><Relationship Id="rId5" Type="http://schemas.openxmlformats.org/officeDocument/2006/relationships/image" Target="../media/image116.png"/><Relationship Id="rId6"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117.png"/><Relationship Id="rId9" Type="http://schemas.openxmlformats.org/officeDocument/2006/relationships/image" Target="../media/image119.png"/><Relationship Id="rId5" Type="http://schemas.openxmlformats.org/officeDocument/2006/relationships/image" Target="../media/image127.png"/><Relationship Id="rId6" Type="http://schemas.openxmlformats.org/officeDocument/2006/relationships/image" Target="../media/image120.png"/><Relationship Id="rId7" Type="http://schemas.openxmlformats.org/officeDocument/2006/relationships/image" Target="../media/image118.png"/><Relationship Id="rId8" Type="http://schemas.openxmlformats.org/officeDocument/2006/relationships/image" Target="../media/image1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1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124.png"/><Relationship Id="rId9" Type="http://schemas.openxmlformats.org/officeDocument/2006/relationships/image" Target="../media/image121.png"/><Relationship Id="rId5" Type="http://schemas.openxmlformats.org/officeDocument/2006/relationships/image" Target="../media/image126.png"/><Relationship Id="rId6" Type="http://schemas.openxmlformats.org/officeDocument/2006/relationships/image" Target="../media/image130.png"/><Relationship Id="rId7" Type="http://schemas.openxmlformats.org/officeDocument/2006/relationships/image" Target="../media/image122.png"/><Relationship Id="rId8" Type="http://schemas.openxmlformats.org/officeDocument/2006/relationships/image" Target="../media/image1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135.png"/><Relationship Id="rId5"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136.png"/><Relationship Id="rId5"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116.png"/><Relationship Id="rId6" Type="http://schemas.openxmlformats.org/officeDocument/2006/relationships/image" Target="../media/image133.png"/><Relationship Id="rId7" Type="http://schemas.openxmlformats.org/officeDocument/2006/relationships/image" Target="../media/image137.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7.png"/><Relationship Id="rId13"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jpg"/><Relationship Id="rId9" Type="http://schemas.openxmlformats.org/officeDocument/2006/relationships/image" Target="../media/image17.png"/><Relationship Id="rId15" Type="http://schemas.openxmlformats.org/officeDocument/2006/relationships/image" Target="../media/image31.png"/><Relationship Id="rId1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51.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jp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49.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49.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38.png"/></Relationships>
</file>

<file path=ppt/slides/_rels/slide9.xml.rels><?xml version="1.0" encoding="UTF-8" standalone="yes"?><Relationships xmlns="http://schemas.openxmlformats.org/package/2006/relationships"><Relationship Id="rId10"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37.png"/><Relationship Id="rId8" Type="http://schemas.openxmlformats.org/officeDocument/2006/relationships/image" Target="../media/image4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7"/>
          <p:cNvSpPr txBox="1"/>
          <p:nvPr>
            <p:ph type="ctrTitle"/>
          </p:nvPr>
        </p:nvSpPr>
        <p:spPr>
          <a:xfrm>
            <a:off x="9179653" y="3390900"/>
            <a:ext cx="9118776" cy="1487587"/>
          </a:xfrm>
          <a:prstGeom prst="rect">
            <a:avLst/>
          </a:prstGeom>
          <a:noFill/>
          <a:ln>
            <a:noFill/>
          </a:ln>
        </p:spPr>
        <p:txBody>
          <a:bodyPr anchorCtr="0" anchor="t" bIns="0" lIns="0" spcFirstLastPara="1" rIns="0" wrap="square" tIns="10150">
            <a:spAutoFit/>
          </a:bodyPr>
          <a:lstStyle/>
          <a:p>
            <a:pPr indent="0" lvl="0" marL="0" rtl="0" algn="l">
              <a:spcBef>
                <a:spcPts val="0"/>
              </a:spcBef>
              <a:spcAft>
                <a:spcPts val="0"/>
              </a:spcAft>
              <a:buNone/>
            </a:pPr>
            <a:r>
              <a:rPr b="1" lang="en-US" sz="4800">
                <a:latin typeface="Teko"/>
                <a:ea typeface="Teko"/>
                <a:cs typeface="Teko"/>
                <a:sym typeface="Teko"/>
              </a:rPr>
              <a:t>Love and hate: The cyber tale between fuzzer and exploits in Linux kernel</a:t>
            </a:r>
            <a:endParaRPr/>
          </a:p>
        </p:txBody>
      </p:sp>
      <p:sp>
        <p:nvSpPr>
          <p:cNvPr id="58" name="Google Shape;58;p7"/>
          <p:cNvSpPr txBox="1"/>
          <p:nvPr/>
        </p:nvSpPr>
        <p:spPr>
          <a:xfrm>
            <a:off x="11478580" y="5408514"/>
            <a:ext cx="2602295" cy="300595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800">
                <a:latin typeface="Teko"/>
                <a:ea typeface="Teko"/>
                <a:cs typeface="Teko"/>
                <a:sym typeface="Teko"/>
              </a:rPr>
              <a:t>Xiaochen Zou</a:t>
            </a:r>
            <a:endParaRPr/>
          </a:p>
          <a:p>
            <a:pPr indent="0" lvl="0" marL="12700" rtl="0" algn="l">
              <a:lnSpc>
                <a:spcPct val="100000"/>
              </a:lnSpc>
              <a:spcBef>
                <a:spcPts val="100"/>
              </a:spcBef>
              <a:spcAft>
                <a:spcPts val="0"/>
              </a:spcAft>
              <a:buNone/>
            </a:pPr>
            <a:r>
              <a:rPr lang="en-US" sz="4800">
                <a:latin typeface="Teko"/>
                <a:ea typeface="Teko"/>
                <a:cs typeface="Teko"/>
                <a:sym typeface="Teko"/>
              </a:rPr>
              <a:t>Zhiyun Qian</a:t>
            </a:r>
            <a:endParaRPr/>
          </a:p>
          <a:p>
            <a:pPr indent="0" lvl="0" marL="12700" rtl="0" algn="l">
              <a:lnSpc>
                <a:spcPct val="100000"/>
              </a:lnSpc>
              <a:spcBef>
                <a:spcPts val="100"/>
              </a:spcBef>
              <a:spcAft>
                <a:spcPts val="0"/>
              </a:spcAft>
              <a:buNone/>
            </a:pPr>
            <a:r>
              <a:t/>
            </a:r>
            <a:endParaRPr sz="4800">
              <a:latin typeface="Teko"/>
              <a:ea typeface="Teko"/>
              <a:cs typeface="Teko"/>
              <a:sym typeface="Teko"/>
            </a:endParaRPr>
          </a:p>
          <a:p>
            <a:pPr indent="0" lvl="0" marL="12700" rtl="0" algn="l">
              <a:lnSpc>
                <a:spcPct val="100000"/>
              </a:lnSpc>
              <a:spcBef>
                <a:spcPts val="100"/>
              </a:spcBef>
              <a:spcAft>
                <a:spcPts val="0"/>
              </a:spcAft>
              <a:buNone/>
            </a:pPr>
            <a:r>
              <a:rPr i="1" lang="en-US" sz="4800">
                <a:solidFill>
                  <a:srgbClr val="7F7F7F"/>
                </a:solidFill>
                <a:latin typeface="Teko"/>
                <a:ea typeface="Teko"/>
                <a:cs typeface="Teko"/>
                <a:sym typeface="Teko"/>
              </a:rPr>
              <a:t>UC Riverside</a:t>
            </a:r>
            <a:endParaRPr i="1" sz="4800">
              <a:solidFill>
                <a:srgbClr val="7F7F7F"/>
              </a:solidFill>
              <a:latin typeface="Teko"/>
              <a:ea typeface="Teko"/>
              <a:cs typeface="Teko"/>
              <a:sym typeface="Tek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 name="Shape 262"/>
        <p:cNvGrpSpPr/>
        <p:nvPr/>
      </p:nvGrpSpPr>
      <p:grpSpPr>
        <a:xfrm>
          <a:off x="0" y="0"/>
          <a:ext cx="0" cy="0"/>
          <a:chOff x="0" y="0"/>
          <a:chExt cx="0" cy="0"/>
        </a:xfrm>
      </p:grpSpPr>
      <p:pic>
        <p:nvPicPr>
          <p:cNvPr descr="One of Africa's Biggest Dams Is Falling Apart | The New Yorker" id="263" name="Google Shape;263;p16"/>
          <p:cNvPicPr preferRelativeResize="0"/>
          <p:nvPr/>
        </p:nvPicPr>
        <p:blipFill rotWithShape="1">
          <a:blip r:embed="rId3">
            <a:alphaModFix/>
          </a:blip>
          <a:srcRect b="0" l="0" r="0" t="0"/>
          <a:stretch/>
        </p:blipFill>
        <p:spPr>
          <a:xfrm>
            <a:off x="4114800" y="1877581"/>
            <a:ext cx="11481125" cy="7456920"/>
          </a:xfrm>
          <a:prstGeom prst="rect">
            <a:avLst/>
          </a:prstGeom>
          <a:noFill/>
          <a:ln>
            <a:noFill/>
          </a:ln>
        </p:spPr>
      </p:pic>
      <p:grpSp>
        <p:nvGrpSpPr>
          <p:cNvPr id="264" name="Google Shape;264;p16"/>
          <p:cNvGrpSpPr/>
          <p:nvPr/>
        </p:nvGrpSpPr>
        <p:grpSpPr>
          <a:xfrm>
            <a:off x="0" y="9430739"/>
            <a:ext cx="18288000" cy="856468"/>
            <a:chOff x="0" y="9430739"/>
            <a:chExt cx="18288000" cy="856468"/>
          </a:xfrm>
        </p:grpSpPr>
        <p:sp>
          <p:nvSpPr>
            <p:cNvPr id="265" name="Google Shape;265;p16"/>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66" name="Google Shape;266;p16"/>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267" name="Google Shape;267;p16"/>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268" name="Google Shape;268;p16"/>
          <p:cNvSpPr txBox="1"/>
          <p:nvPr/>
        </p:nvSpPr>
        <p:spPr>
          <a:xfrm>
            <a:off x="8458200" y="5753100"/>
            <a:ext cx="2622834" cy="1323439"/>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8000">
                <a:solidFill>
                  <a:srgbClr val="E36C09"/>
                </a:solidFill>
                <a:latin typeface="Teko"/>
                <a:ea typeface="Teko"/>
                <a:cs typeface="Teko"/>
                <a:sym typeface="Teko"/>
              </a:rPr>
              <a:t>More</a:t>
            </a:r>
            <a:r>
              <a:rPr b="1" lang="en-US" sz="6000">
                <a:solidFill>
                  <a:srgbClr val="E36C09"/>
                </a:solidFill>
                <a:latin typeface="Teko"/>
                <a:ea typeface="Teko"/>
                <a:cs typeface="Teko"/>
                <a:sym typeface="Teko"/>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pic>
        <p:nvPicPr>
          <p:cNvPr descr="Problems with Glen Canyon Dam could jeopardize water flowing to Western  states • Source New Mexico" id="274" name="Google Shape;274;p17"/>
          <p:cNvPicPr preferRelativeResize="0"/>
          <p:nvPr/>
        </p:nvPicPr>
        <p:blipFill rotWithShape="1">
          <a:blip r:embed="rId3">
            <a:alphaModFix/>
          </a:blip>
          <a:srcRect b="0" l="0" r="0" t="0"/>
          <a:stretch/>
        </p:blipFill>
        <p:spPr>
          <a:xfrm>
            <a:off x="4267200" y="1833563"/>
            <a:ext cx="10744200" cy="7292206"/>
          </a:xfrm>
          <a:prstGeom prst="rect">
            <a:avLst/>
          </a:prstGeom>
          <a:noFill/>
          <a:ln>
            <a:noFill/>
          </a:ln>
        </p:spPr>
      </p:pic>
      <p:grpSp>
        <p:nvGrpSpPr>
          <p:cNvPr id="275" name="Google Shape;275;p17"/>
          <p:cNvGrpSpPr/>
          <p:nvPr/>
        </p:nvGrpSpPr>
        <p:grpSpPr>
          <a:xfrm>
            <a:off x="0" y="9430739"/>
            <a:ext cx="18288000" cy="856468"/>
            <a:chOff x="0" y="9430739"/>
            <a:chExt cx="18288000" cy="856468"/>
          </a:xfrm>
        </p:grpSpPr>
        <p:sp>
          <p:nvSpPr>
            <p:cNvPr id="276" name="Google Shape;276;p17"/>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77" name="Google Shape;277;p17"/>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278" name="Google Shape;278;p17"/>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279" name="Google Shape;279;p17"/>
          <p:cNvSpPr txBox="1"/>
          <p:nvPr/>
        </p:nvSpPr>
        <p:spPr>
          <a:xfrm>
            <a:off x="8001000" y="4912464"/>
            <a:ext cx="3618298" cy="1862048"/>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500">
                <a:solidFill>
                  <a:srgbClr val="E36C09"/>
                </a:solidFill>
                <a:latin typeface="Teko"/>
                <a:ea typeface="Teko"/>
                <a:cs typeface="Teko"/>
                <a:sym typeface="Teko"/>
              </a:rPr>
              <a:t>More</a:t>
            </a:r>
            <a:r>
              <a:rPr b="1" lang="en-US" sz="8000">
                <a:solidFill>
                  <a:srgbClr val="E36C09"/>
                </a:solidFill>
                <a:latin typeface="Teko"/>
                <a:ea typeface="Teko"/>
                <a:cs typeface="Teko"/>
                <a:sym typeface="Teko"/>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4" name="Shape 284"/>
        <p:cNvGrpSpPr/>
        <p:nvPr/>
      </p:nvGrpSpPr>
      <p:grpSpPr>
        <a:xfrm>
          <a:off x="0" y="0"/>
          <a:ext cx="0" cy="0"/>
          <a:chOff x="0" y="0"/>
          <a:chExt cx="0" cy="0"/>
        </a:xfrm>
      </p:grpSpPr>
      <p:pic>
        <p:nvPicPr>
          <p:cNvPr id="285" name="Google Shape;285;p18"/>
          <p:cNvPicPr preferRelativeResize="0"/>
          <p:nvPr/>
        </p:nvPicPr>
        <p:blipFill rotWithShape="1">
          <a:blip r:embed="rId3">
            <a:alphaModFix/>
          </a:blip>
          <a:srcRect b="0" l="0" r="0" t="0"/>
          <a:stretch/>
        </p:blipFill>
        <p:spPr>
          <a:xfrm>
            <a:off x="3767504" y="1943100"/>
            <a:ext cx="10972800" cy="7310628"/>
          </a:xfrm>
          <a:prstGeom prst="rect">
            <a:avLst/>
          </a:prstGeom>
          <a:noFill/>
          <a:ln>
            <a:noFill/>
          </a:ln>
        </p:spPr>
      </p:pic>
      <p:grpSp>
        <p:nvGrpSpPr>
          <p:cNvPr id="286" name="Google Shape;286;p18"/>
          <p:cNvGrpSpPr/>
          <p:nvPr/>
        </p:nvGrpSpPr>
        <p:grpSpPr>
          <a:xfrm>
            <a:off x="0" y="9430739"/>
            <a:ext cx="18288000" cy="856468"/>
            <a:chOff x="0" y="9430739"/>
            <a:chExt cx="18288000" cy="856468"/>
          </a:xfrm>
        </p:grpSpPr>
        <p:sp>
          <p:nvSpPr>
            <p:cNvPr id="287" name="Google Shape;287;p18"/>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88" name="Google Shape;288;p18"/>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289" name="Google Shape;289;p18"/>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290" name="Google Shape;290;p18"/>
          <p:cNvSpPr txBox="1"/>
          <p:nvPr/>
        </p:nvSpPr>
        <p:spPr>
          <a:xfrm>
            <a:off x="5867400" y="5397561"/>
            <a:ext cx="6019800" cy="2646878"/>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6600">
                <a:solidFill>
                  <a:srgbClr val="E36C09"/>
                </a:solidFill>
                <a:latin typeface="Teko"/>
                <a:ea typeface="Teko"/>
                <a:cs typeface="Teko"/>
                <a:sym typeface="Teko"/>
              </a:rPr>
              <a:t>More!!!!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grpSp>
        <p:nvGrpSpPr>
          <p:cNvPr id="296" name="Google Shape;296;p19"/>
          <p:cNvGrpSpPr/>
          <p:nvPr/>
        </p:nvGrpSpPr>
        <p:grpSpPr>
          <a:xfrm>
            <a:off x="0" y="9430739"/>
            <a:ext cx="18288000" cy="856468"/>
            <a:chOff x="0" y="9430739"/>
            <a:chExt cx="18288000" cy="856468"/>
          </a:xfrm>
        </p:grpSpPr>
        <p:sp>
          <p:nvSpPr>
            <p:cNvPr id="297" name="Google Shape;297;p19"/>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98" name="Google Shape;298;p19"/>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299" name="Google Shape;299;p19"/>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300" name="Google Shape;300;p19"/>
          <p:cNvSpPr txBox="1"/>
          <p:nvPr/>
        </p:nvSpPr>
        <p:spPr>
          <a:xfrm>
            <a:off x="381000" y="2400300"/>
            <a:ext cx="462498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SzPts val="5400"/>
              <a:buFont typeface="Noto Sans Symbols"/>
              <a:buChar char="❑"/>
            </a:pPr>
            <a:r>
              <a:rPr b="1" lang="en-US" sz="5400">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Failure Reasons</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301" name="Google Shape;301;p19"/>
          <p:cNvSpPr txBox="1"/>
          <p:nvPr/>
        </p:nvSpPr>
        <p:spPr>
          <a:xfrm>
            <a:off x="4953000" y="2247900"/>
            <a:ext cx="12725400" cy="452431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800">
                <a:latin typeface="Teko"/>
                <a:ea typeface="Teko"/>
                <a:cs typeface="Teko"/>
                <a:sym typeface="Teko"/>
              </a:rPr>
              <a:t>Step 1: Prepared </a:t>
            </a:r>
            <a:r>
              <a:rPr b="1" lang="en-US" sz="4800">
                <a:solidFill>
                  <a:srgbClr val="C00000"/>
                </a:solidFill>
                <a:latin typeface="Teko"/>
                <a:ea typeface="Teko"/>
                <a:cs typeface="Teko"/>
                <a:sym typeface="Teko"/>
              </a:rPr>
              <a:t>Ubuntu</a:t>
            </a:r>
            <a:r>
              <a:rPr b="1" lang="en-US" sz="4800">
                <a:latin typeface="Teko"/>
                <a:ea typeface="Teko"/>
                <a:cs typeface="Teko"/>
                <a:sym typeface="Teko"/>
              </a:rPr>
              <a:t>, </a:t>
            </a:r>
            <a:r>
              <a:rPr b="1" lang="en-US" sz="4800">
                <a:solidFill>
                  <a:srgbClr val="C00000"/>
                </a:solidFill>
                <a:latin typeface="Teko"/>
                <a:ea typeface="Teko"/>
                <a:cs typeface="Teko"/>
                <a:sym typeface="Teko"/>
              </a:rPr>
              <a:t>Fedora</a:t>
            </a:r>
            <a:r>
              <a:rPr b="1" lang="en-US" sz="4800">
                <a:latin typeface="Teko"/>
                <a:ea typeface="Teko"/>
                <a:cs typeface="Teko"/>
                <a:sym typeface="Teko"/>
              </a:rPr>
              <a:t>, </a:t>
            </a:r>
            <a:r>
              <a:rPr b="1" lang="en-US" sz="4800">
                <a:solidFill>
                  <a:srgbClr val="C00000"/>
                </a:solidFill>
                <a:latin typeface="Teko"/>
                <a:ea typeface="Teko"/>
                <a:cs typeface="Teko"/>
                <a:sym typeface="Teko"/>
              </a:rPr>
              <a:t>Debian</a:t>
            </a:r>
            <a:r>
              <a:rPr b="1" lang="en-US" sz="4800">
                <a:latin typeface="Teko"/>
                <a:ea typeface="Teko"/>
                <a:cs typeface="Teko"/>
                <a:sym typeface="Teko"/>
              </a:rPr>
              <a:t>, and </a:t>
            </a:r>
            <a:r>
              <a:rPr b="1" lang="en-US" sz="4800">
                <a:solidFill>
                  <a:srgbClr val="C00000"/>
                </a:solidFill>
                <a:latin typeface="Teko"/>
                <a:ea typeface="Teko"/>
                <a:cs typeface="Teko"/>
                <a:sym typeface="Teko"/>
              </a:rPr>
              <a:t>Suse</a:t>
            </a:r>
            <a:endParaRPr b="1" sz="4800">
              <a:solidFill>
                <a:srgbClr val="C00000"/>
              </a:solidFill>
              <a:latin typeface="Teko"/>
              <a:ea typeface="Teko"/>
              <a:cs typeface="Teko"/>
              <a:sym typeface="Teko"/>
            </a:endParaRPr>
          </a:p>
          <a:p>
            <a:pPr indent="0" lvl="0" marL="0" rtl="0" algn="l">
              <a:spcBef>
                <a:spcPts val="0"/>
              </a:spcBef>
              <a:spcAft>
                <a:spcPts val="0"/>
              </a:spcAft>
              <a:buNone/>
            </a:pPr>
            <a:r>
              <a:t/>
            </a:r>
            <a:endParaRPr b="1" sz="4800">
              <a:latin typeface="Teko"/>
              <a:ea typeface="Teko"/>
              <a:cs typeface="Teko"/>
              <a:sym typeface="Teko"/>
            </a:endParaRPr>
          </a:p>
          <a:p>
            <a:pPr indent="0" lvl="0" marL="0" rtl="0" algn="l">
              <a:spcBef>
                <a:spcPts val="0"/>
              </a:spcBef>
              <a:spcAft>
                <a:spcPts val="0"/>
              </a:spcAft>
              <a:buNone/>
            </a:pPr>
            <a:r>
              <a:rPr b="1" lang="en-US" sz="4800">
                <a:latin typeface="Teko"/>
                <a:ea typeface="Teko"/>
                <a:cs typeface="Teko"/>
                <a:sym typeface="Teko"/>
              </a:rPr>
              <a:t>Step 2: Gathered </a:t>
            </a:r>
            <a:r>
              <a:rPr b="1" lang="en-US" sz="4800">
                <a:solidFill>
                  <a:srgbClr val="C00000"/>
                </a:solidFill>
                <a:latin typeface="Teko"/>
                <a:ea typeface="Teko"/>
                <a:cs typeface="Teko"/>
                <a:sym typeface="Teko"/>
              </a:rPr>
              <a:t>50</a:t>
            </a:r>
            <a:r>
              <a:rPr b="1" lang="en-US" sz="4800">
                <a:latin typeface="Teko"/>
                <a:ea typeface="Teko"/>
                <a:cs typeface="Teko"/>
                <a:sym typeface="Teko"/>
              </a:rPr>
              <a:t> upstream kernel bugs</a:t>
            </a:r>
            <a:endParaRPr/>
          </a:p>
          <a:p>
            <a:pPr indent="0" lvl="0" marL="0" rtl="0" algn="l">
              <a:spcBef>
                <a:spcPts val="0"/>
              </a:spcBef>
              <a:spcAft>
                <a:spcPts val="0"/>
              </a:spcAft>
              <a:buNone/>
            </a:pPr>
            <a:r>
              <a:t/>
            </a:r>
            <a:endParaRPr b="1" sz="4800">
              <a:latin typeface="Teko"/>
              <a:ea typeface="Teko"/>
              <a:cs typeface="Teko"/>
              <a:sym typeface="Teko"/>
            </a:endParaRPr>
          </a:p>
          <a:p>
            <a:pPr indent="0" lvl="0" marL="0" rtl="0" algn="l">
              <a:spcBef>
                <a:spcPts val="0"/>
              </a:spcBef>
              <a:spcAft>
                <a:spcPts val="0"/>
              </a:spcAft>
              <a:buNone/>
            </a:pPr>
            <a:r>
              <a:rPr b="1" lang="en-US" sz="4800">
                <a:latin typeface="Teko"/>
                <a:ea typeface="Teko"/>
                <a:cs typeface="Teko"/>
                <a:sym typeface="Teko"/>
              </a:rPr>
              <a:t>Step 3: Run the </a:t>
            </a:r>
            <a:r>
              <a:rPr b="1" lang="en-US" sz="4800">
                <a:solidFill>
                  <a:srgbClr val="C00000"/>
                </a:solidFill>
                <a:latin typeface="Teko"/>
                <a:ea typeface="Teko"/>
                <a:cs typeface="Teko"/>
                <a:sym typeface="Teko"/>
              </a:rPr>
              <a:t>PoCs</a:t>
            </a:r>
            <a:r>
              <a:rPr b="1" lang="en-US" sz="4800">
                <a:latin typeface="Teko"/>
                <a:ea typeface="Teko"/>
                <a:cs typeface="Teko"/>
                <a:sym typeface="Teko"/>
              </a:rPr>
              <a:t> against all four </a:t>
            </a:r>
            <a:r>
              <a:rPr b="1" lang="en-US" sz="4800">
                <a:solidFill>
                  <a:srgbClr val="C00000"/>
                </a:solidFill>
                <a:latin typeface="Teko"/>
                <a:ea typeface="Teko"/>
                <a:cs typeface="Teko"/>
                <a:sym typeface="Teko"/>
              </a:rPr>
              <a:t>real-world distros </a:t>
            </a:r>
            <a:r>
              <a:rPr b="1" lang="en-US" sz="4800">
                <a:latin typeface="Teko"/>
                <a:ea typeface="Teko"/>
                <a:cs typeface="Teko"/>
                <a:sym typeface="Teko"/>
              </a:rPr>
              <a:t>(the major release that is closest to the bug found date)</a:t>
            </a:r>
            <a:endParaRPr/>
          </a:p>
        </p:txBody>
      </p:sp>
      <p:cxnSp>
        <p:nvCxnSpPr>
          <p:cNvPr id="302" name="Google Shape;302;p19"/>
          <p:cNvCxnSpPr/>
          <p:nvPr/>
        </p:nvCxnSpPr>
        <p:spPr>
          <a:xfrm>
            <a:off x="573932" y="8599251"/>
            <a:ext cx="16507838" cy="0"/>
          </a:xfrm>
          <a:prstGeom prst="straightConnector1">
            <a:avLst/>
          </a:prstGeom>
          <a:noFill/>
          <a:ln cap="flat" cmpd="sng" w="38100">
            <a:solidFill>
              <a:schemeClr val="dk1"/>
            </a:solidFill>
            <a:prstDash val="solid"/>
            <a:round/>
            <a:headEnd len="sm" w="sm" type="none"/>
            <a:tailEnd len="med" w="med" type="triangle"/>
          </a:ln>
        </p:spPr>
      </p:cxnSp>
      <p:sp>
        <p:nvSpPr>
          <p:cNvPr id="303" name="Google Shape;303;p19"/>
          <p:cNvSpPr txBox="1"/>
          <p:nvPr/>
        </p:nvSpPr>
        <p:spPr>
          <a:xfrm>
            <a:off x="1662441" y="7269491"/>
            <a:ext cx="1031051"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2020</a:t>
            </a:r>
            <a:endParaRPr/>
          </a:p>
        </p:txBody>
      </p:sp>
      <p:pic>
        <p:nvPicPr>
          <p:cNvPr descr="Marker with solid fill" id="304" name="Google Shape;304;p19"/>
          <p:cNvPicPr preferRelativeResize="0"/>
          <p:nvPr/>
        </p:nvPicPr>
        <p:blipFill rotWithShape="1">
          <a:blip r:embed="rId4">
            <a:alphaModFix/>
          </a:blip>
          <a:srcRect b="0" l="0" r="0" t="0"/>
          <a:stretch/>
        </p:blipFill>
        <p:spPr>
          <a:xfrm>
            <a:off x="1662441" y="7838410"/>
            <a:ext cx="914400" cy="914400"/>
          </a:xfrm>
          <a:prstGeom prst="rect">
            <a:avLst/>
          </a:prstGeom>
          <a:noFill/>
          <a:ln>
            <a:noFill/>
          </a:ln>
        </p:spPr>
      </p:pic>
      <p:sp>
        <p:nvSpPr>
          <p:cNvPr id="305" name="Google Shape;305;p19"/>
          <p:cNvSpPr txBox="1"/>
          <p:nvPr/>
        </p:nvSpPr>
        <p:spPr>
          <a:xfrm>
            <a:off x="5939368" y="7251199"/>
            <a:ext cx="91242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2021</a:t>
            </a:r>
            <a:endParaRPr/>
          </a:p>
        </p:txBody>
      </p:sp>
      <p:pic>
        <p:nvPicPr>
          <p:cNvPr descr="Marker with solid fill" id="306" name="Google Shape;306;p19"/>
          <p:cNvPicPr preferRelativeResize="0"/>
          <p:nvPr/>
        </p:nvPicPr>
        <p:blipFill rotWithShape="1">
          <a:blip r:embed="rId4">
            <a:alphaModFix/>
          </a:blip>
          <a:srcRect b="0" l="0" r="0" t="0"/>
          <a:stretch/>
        </p:blipFill>
        <p:spPr>
          <a:xfrm>
            <a:off x="5939368" y="7820118"/>
            <a:ext cx="914400" cy="914400"/>
          </a:xfrm>
          <a:prstGeom prst="rect">
            <a:avLst/>
          </a:prstGeom>
          <a:noFill/>
          <a:ln>
            <a:noFill/>
          </a:ln>
        </p:spPr>
      </p:pic>
      <p:sp>
        <p:nvSpPr>
          <p:cNvPr id="307" name="Google Shape;307;p19"/>
          <p:cNvSpPr txBox="1"/>
          <p:nvPr/>
        </p:nvSpPr>
        <p:spPr>
          <a:xfrm>
            <a:off x="10099644" y="7231405"/>
            <a:ext cx="100860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2022</a:t>
            </a:r>
            <a:endParaRPr/>
          </a:p>
        </p:txBody>
      </p:sp>
      <p:pic>
        <p:nvPicPr>
          <p:cNvPr descr="Marker with solid fill" id="308" name="Google Shape;308;p19"/>
          <p:cNvPicPr preferRelativeResize="0"/>
          <p:nvPr/>
        </p:nvPicPr>
        <p:blipFill rotWithShape="1">
          <a:blip r:embed="rId4">
            <a:alphaModFix/>
          </a:blip>
          <a:srcRect b="0" l="0" r="0" t="0"/>
          <a:stretch/>
        </p:blipFill>
        <p:spPr>
          <a:xfrm>
            <a:off x="10099644" y="7800324"/>
            <a:ext cx="914400" cy="914400"/>
          </a:xfrm>
          <a:prstGeom prst="rect">
            <a:avLst/>
          </a:prstGeom>
          <a:noFill/>
          <a:ln>
            <a:noFill/>
          </a:ln>
        </p:spPr>
      </p:pic>
      <p:sp>
        <p:nvSpPr>
          <p:cNvPr id="309" name="Google Shape;309;p19"/>
          <p:cNvSpPr txBox="1"/>
          <p:nvPr/>
        </p:nvSpPr>
        <p:spPr>
          <a:xfrm>
            <a:off x="14493222" y="7259764"/>
            <a:ext cx="102463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2023</a:t>
            </a:r>
            <a:endParaRPr/>
          </a:p>
        </p:txBody>
      </p:sp>
      <p:pic>
        <p:nvPicPr>
          <p:cNvPr descr="Marker with solid fill" id="310" name="Google Shape;310;p19"/>
          <p:cNvPicPr preferRelativeResize="0"/>
          <p:nvPr/>
        </p:nvPicPr>
        <p:blipFill rotWithShape="1">
          <a:blip r:embed="rId4">
            <a:alphaModFix/>
          </a:blip>
          <a:srcRect b="0" l="0" r="0" t="0"/>
          <a:stretch/>
        </p:blipFill>
        <p:spPr>
          <a:xfrm>
            <a:off x="14493222" y="7828683"/>
            <a:ext cx="914400" cy="914400"/>
          </a:xfrm>
          <a:prstGeom prst="rect">
            <a:avLst/>
          </a:prstGeom>
          <a:noFill/>
          <a:ln>
            <a:noFill/>
          </a:ln>
        </p:spPr>
      </p:pic>
      <p:pic>
        <p:nvPicPr>
          <p:cNvPr descr="Bug with solid fill" id="311" name="Google Shape;311;p19"/>
          <p:cNvPicPr preferRelativeResize="0"/>
          <p:nvPr/>
        </p:nvPicPr>
        <p:blipFill rotWithShape="1">
          <a:blip r:embed="rId5">
            <a:alphaModFix/>
          </a:blip>
          <a:srcRect b="0" l="0" r="0" t="0"/>
          <a:stretch/>
        </p:blipFill>
        <p:spPr>
          <a:xfrm>
            <a:off x="8968902" y="7736673"/>
            <a:ext cx="914400" cy="914400"/>
          </a:xfrm>
          <a:prstGeom prst="rect">
            <a:avLst/>
          </a:prstGeom>
          <a:noFill/>
          <a:ln>
            <a:noFill/>
          </a:ln>
        </p:spPr>
      </p:pic>
      <p:pic>
        <p:nvPicPr>
          <p:cNvPr id="312" name="Google Shape;312;p19"/>
          <p:cNvPicPr preferRelativeResize="0"/>
          <p:nvPr/>
        </p:nvPicPr>
        <p:blipFill rotWithShape="1">
          <a:blip r:embed="rId6">
            <a:alphaModFix/>
          </a:blip>
          <a:srcRect b="0" l="0" r="0" t="0"/>
          <a:stretch/>
        </p:blipFill>
        <p:spPr>
          <a:xfrm>
            <a:off x="7852490" y="7774415"/>
            <a:ext cx="799192" cy="799192"/>
          </a:xfrm>
          <a:prstGeom prst="rect">
            <a:avLst/>
          </a:prstGeom>
          <a:noFill/>
          <a:ln>
            <a:noFill/>
          </a:ln>
        </p:spPr>
      </p:pic>
      <p:sp>
        <p:nvSpPr>
          <p:cNvPr id="313" name="Google Shape;313;p19"/>
          <p:cNvSpPr txBox="1"/>
          <p:nvPr/>
        </p:nvSpPr>
        <p:spPr>
          <a:xfrm>
            <a:off x="9017921" y="7120797"/>
            <a:ext cx="78418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Sep</a:t>
            </a:r>
            <a:endParaRPr/>
          </a:p>
        </p:txBody>
      </p:sp>
      <p:sp>
        <p:nvSpPr>
          <p:cNvPr id="314" name="Google Shape;314;p19"/>
          <p:cNvSpPr txBox="1"/>
          <p:nvPr/>
        </p:nvSpPr>
        <p:spPr>
          <a:xfrm>
            <a:off x="7879659" y="7137959"/>
            <a:ext cx="77296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Jun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5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500"/>
                                        <p:tgtEl>
                                          <p:spTgt spid="3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20"/>
          <p:cNvGrpSpPr/>
          <p:nvPr/>
        </p:nvGrpSpPr>
        <p:grpSpPr>
          <a:xfrm>
            <a:off x="0" y="9430739"/>
            <a:ext cx="18288000" cy="856468"/>
            <a:chOff x="0" y="9430739"/>
            <a:chExt cx="18288000" cy="856468"/>
          </a:xfrm>
        </p:grpSpPr>
        <p:sp>
          <p:nvSpPr>
            <p:cNvPr id="321" name="Google Shape;321;p20"/>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22" name="Google Shape;322;p20"/>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323" name="Google Shape;323;p20"/>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324" name="Google Shape;324;p20"/>
          <p:cNvSpPr txBox="1"/>
          <p:nvPr/>
        </p:nvSpPr>
        <p:spPr>
          <a:xfrm>
            <a:off x="381000" y="2400300"/>
            <a:ext cx="462498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Results</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Failure Reasons</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descr="A black background with a black square&#10;&#10;Description automatically generated with medium confidence" id="325" name="Google Shape;325;p20"/>
          <p:cNvPicPr preferRelativeResize="0"/>
          <p:nvPr/>
        </p:nvPicPr>
        <p:blipFill rotWithShape="1">
          <a:blip r:embed="rId4">
            <a:alphaModFix/>
          </a:blip>
          <a:srcRect b="25312" l="0" r="83726" t="47077"/>
          <a:stretch/>
        </p:blipFill>
        <p:spPr>
          <a:xfrm>
            <a:off x="2002735" y="6180923"/>
            <a:ext cx="2610629" cy="2215818"/>
          </a:xfrm>
          <a:prstGeom prst="rect">
            <a:avLst/>
          </a:prstGeom>
          <a:noFill/>
          <a:ln>
            <a:noFill/>
          </a:ln>
        </p:spPr>
      </p:pic>
      <p:pic>
        <p:nvPicPr>
          <p:cNvPr descr="A blue and white line with a black background&#10;&#10;Description automatically generated" id="326" name="Google Shape;326;p20"/>
          <p:cNvPicPr preferRelativeResize="0"/>
          <p:nvPr/>
        </p:nvPicPr>
        <p:blipFill rotWithShape="1">
          <a:blip r:embed="rId5">
            <a:alphaModFix amt="35000"/>
          </a:blip>
          <a:srcRect b="69939" l="51643" r="22923" t="4748"/>
          <a:stretch/>
        </p:blipFill>
        <p:spPr>
          <a:xfrm>
            <a:off x="10287001" y="2783840"/>
            <a:ext cx="4079963" cy="2031500"/>
          </a:xfrm>
          <a:prstGeom prst="rect">
            <a:avLst/>
          </a:prstGeom>
          <a:noFill/>
          <a:ln>
            <a:noFill/>
          </a:ln>
        </p:spPr>
      </p:pic>
      <p:pic>
        <p:nvPicPr>
          <p:cNvPr descr="A computer screen shot of a pink and white object&#10;&#10;Description automatically generated" id="327" name="Google Shape;327;p20"/>
          <p:cNvPicPr preferRelativeResize="0"/>
          <p:nvPr/>
        </p:nvPicPr>
        <p:blipFill rotWithShape="1">
          <a:blip r:embed="rId6">
            <a:alphaModFix amt="20000"/>
          </a:blip>
          <a:srcRect b="61394" l="33375" r="47150" t="22464"/>
          <a:stretch/>
        </p:blipFill>
        <p:spPr>
          <a:xfrm>
            <a:off x="7356564" y="4205740"/>
            <a:ext cx="3124200" cy="1295400"/>
          </a:xfrm>
          <a:prstGeom prst="rect">
            <a:avLst/>
          </a:prstGeom>
          <a:noFill/>
          <a:ln>
            <a:noFill/>
          </a:ln>
        </p:spPr>
      </p:pic>
      <p:pic>
        <p:nvPicPr>
          <p:cNvPr descr="A black background with white text&#10;&#10;Description automatically generated" id="328" name="Google Shape;328;p20"/>
          <p:cNvPicPr preferRelativeResize="0"/>
          <p:nvPr/>
        </p:nvPicPr>
        <p:blipFill rotWithShape="1">
          <a:blip r:embed="rId7">
            <a:alphaModFix amt="20000"/>
          </a:blip>
          <a:srcRect b="51899" l="51899" r="9149" t="32909"/>
          <a:stretch/>
        </p:blipFill>
        <p:spPr>
          <a:xfrm>
            <a:off x="10328364" y="5043940"/>
            <a:ext cx="6248400" cy="1219200"/>
          </a:xfrm>
          <a:prstGeom prst="rect">
            <a:avLst/>
          </a:prstGeom>
          <a:noFill/>
          <a:ln>
            <a:noFill/>
          </a:ln>
        </p:spPr>
      </p:pic>
      <p:pic>
        <p:nvPicPr>
          <p:cNvPr descr="A computer screen shot of a computer screen&#10;&#10;Description automatically generated" id="329" name="Google Shape;329;p20"/>
          <p:cNvPicPr preferRelativeResize="0"/>
          <p:nvPr/>
        </p:nvPicPr>
        <p:blipFill rotWithShape="1">
          <a:blip r:embed="rId8">
            <a:alphaModFix amt="20000"/>
          </a:blip>
          <a:srcRect b="45263" l="13424" r="65199" t="32909"/>
          <a:stretch/>
        </p:blipFill>
        <p:spPr>
          <a:xfrm>
            <a:off x="4156164" y="5043940"/>
            <a:ext cx="3429000" cy="1751763"/>
          </a:xfrm>
          <a:prstGeom prst="rect">
            <a:avLst/>
          </a:prstGeom>
          <a:noFill/>
          <a:ln>
            <a:noFill/>
          </a:ln>
        </p:spPr>
      </p:pic>
      <p:pic>
        <p:nvPicPr>
          <p:cNvPr descr="A yellow tube with a white end on a black background&#10;&#10;Description automatically generated" id="330" name="Google Shape;330;p20"/>
          <p:cNvPicPr preferRelativeResize="0"/>
          <p:nvPr/>
        </p:nvPicPr>
        <p:blipFill rotWithShape="1">
          <a:blip r:embed="rId9">
            <a:alphaModFix amt="20000"/>
          </a:blip>
          <a:srcRect b="56647" l="51900" r="10098" t="21515"/>
          <a:stretch/>
        </p:blipFill>
        <p:spPr>
          <a:xfrm>
            <a:off x="10328364" y="4129540"/>
            <a:ext cx="6096000" cy="1752600"/>
          </a:xfrm>
          <a:prstGeom prst="rect">
            <a:avLst/>
          </a:prstGeom>
          <a:noFill/>
          <a:ln>
            <a:noFill/>
          </a:ln>
        </p:spPr>
      </p:pic>
      <p:pic>
        <p:nvPicPr>
          <p:cNvPr descr="A green rectangular object with white text&#10;&#10;Description automatically generated" id="331" name="Google Shape;331;p20"/>
          <p:cNvPicPr preferRelativeResize="0"/>
          <p:nvPr/>
        </p:nvPicPr>
        <p:blipFill rotWithShape="1">
          <a:blip r:embed="rId10">
            <a:alphaModFix amt="20000"/>
          </a:blip>
          <a:srcRect b="50000" l="32900" r="47150" t="36707"/>
          <a:stretch/>
        </p:blipFill>
        <p:spPr>
          <a:xfrm>
            <a:off x="7280364" y="5348740"/>
            <a:ext cx="3200400" cy="1066800"/>
          </a:xfrm>
          <a:prstGeom prst="rect">
            <a:avLst/>
          </a:prstGeom>
          <a:noFill/>
          <a:ln>
            <a:noFill/>
          </a:ln>
        </p:spPr>
      </p:pic>
      <p:pic>
        <p:nvPicPr>
          <p:cNvPr descr="A black background with a pink and white text&#10;&#10;Description automatically generated" id="332" name="Google Shape;332;p20"/>
          <p:cNvPicPr preferRelativeResize="0"/>
          <p:nvPr/>
        </p:nvPicPr>
        <p:blipFill rotWithShape="1">
          <a:blip r:embed="rId11">
            <a:alphaModFix amt="20000"/>
          </a:blip>
          <a:srcRect b="43352" l="51899" r="28623" t="40505"/>
          <a:stretch/>
        </p:blipFill>
        <p:spPr>
          <a:xfrm>
            <a:off x="10328364" y="5653540"/>
            <a:ext cx="3124200" cy="1295400"/>
          </a:xfrm>
          <a:prstGeom prst="rect">
            <a:avLst/>
          </a:prstGeom>
          <a:noFill/>
          <a:ln>
            <a:noFill/>
          </a:ln>
        </p:spPr>
      </p:pic>
      <p:pic>
        <p:nvPicPr>
          <p:cNvPr descr="A computer screen with a blue and white file&#10;&#10;Description automatically generated" id="333" name="Google Shape;333;p20"/>
          <p:cNvPicPr preferRelativeResize="0"/>
          <p:nvPr/>
        </p:nvPicPr>
        <p:blipFill rotWithShape="1">
          <a:blip r:embed="rId12">
            <a:alphaModFix amt="20000"/>
          </a:blip>
          <a:srcRect b="21439" l="14849" r="65199" t="51899"/>
          <a:stretch/>
        </p:blipFill>
        <p:spPr>
          <a:xfrm>
            <a:off x="4384764" y="6567940"/>
            <a:ext cx="3200400" cy="2139617"/>
          </a:xfrm>
          <a:prstGeom prst="rect">
            <a:avLst/>
          </a:prstGeom>
          <a:noFill/>
          <a:ln>
            <a:noFill/>
          </a:ln>
        </p:spPr>
      </p:pic>
      <p:pic>
        <p:nvPicPr>
          <p:cNvPr descr="A blue and black rectangle&#10;&#10;Description automatically generated" id="334" name="Google Shape;334;p20"/>
          <p:cNvPicPr preferRelativeResize="0"/>
          <p:nvPr/>
        </p:nvPicPr>
        <p:blipFill rotWithShape="1">
          <a:blip r:embed="rId13">
            <a:alphaModFix amt="20000"/>
          </a:blip>
          <a:srcRect b="17717" l="33374" r="0" t="45251"/>
          <a:stretch/>
        </p:blipFill>
        <p:spPr>
          <a:xfrm>
            <a:off x="7356564" y="6034540"/>
            <a:ext cx="10687828" cy="2971800"/>
          </a:xfrm>
          <a:prstGeom prst="rect">
            <a:avLst/>
          </a:prstGeom>
          <a:noFill/>
          <a:ln>
            <a:noFill/>
          </a:ln>
        </p:spPr>
      </p:pic>
      <p:pic>
        <p:nvPicPr>
          <p:cNvPr descr="A computer screen shot of a computer screen&#10;&#10;Description automatically generated" id="335" name="Google Shape;335;p20"/>
          <p:cNvPicPr preferRelativeResize="0"/>
          <p:nvPr/>
        </p:nvPicPr>
        <p:blipFill rotWithShape="1">
          <a:blip r:embed="rId8">
            <a:alphaModFix/>
          </a:blip>
          <a:srcRect b="45263" l="13424" r="65199" t="32909"/>
          <a:stretch/>
        </p:blipFill>
        <p:spPr>
          <a:xfrm>
            <a:off x="4156164" y="5051863"/>
            <a:ext cx="3429000" cy="1751763"/>
          </a:xfrm>
          <a:prstGeom prst="rect">
            <a:avLst/>
          </a:prstGeom>
          <a:noFill/>
          <a:ln>
            <a:noFill/>
          </a:ln>
        </p:spPr>
      </p:pic>
      <p:pic>
        <p:nvPicPr>
          <p:cNvPr descr="A computer screen with a blue and white file&#10;&#10;Description automatically generated" id="336" name="Google Shape;336;p20"/>
          <p:cNvPicPr preferRelativeResize="0"/>
          <p:nvPr/>
        </p:nvPicPr>
        <p:blipFill rotWithShape="1">
          <a:blip r:embed="rId12">
            <a:alphaModFix/>
          </a:blip>
          <a:srcRect b="21439" l="14849" r="65199" t="51899"/>
          <a:stretch/>
        </p:blipFill>
        <p:spPr>
          <a:xfrm>
            <a:off x="4384764" y="6570948"/>
            <a:ext cx="3200400" cy="2139617"/>
          </a:xfrm>
          <a:prstGeom prst="rect">
            <a:avLst/>
          </a:prstGeom>
          <a:noFill/>
          <a:ln>
            <a:noFill/>
          </a:ln>
        </p:spPr>
      </p:pic>
      <p:pic>
        <p:nvPicPr>
          <p:cNvPr descr="A computer screen shot of a pink and white object&#10;&#10;Description automatically generated" id="337" name="Google Shape;337;p20"/>
          <p:cNvPicPr preferRelativeResize="0"/>
          <p:nvPr/>
        </p:nvPicPr>
        <p:blipFill rotWithShape="1">
          <a:blip r:embed="rId6">
            <a:alphaModFix/>
          </a:blip>
          <a:srcRect b="61394" l="33375" r="47150" t="22464"/>
          <a:stretch/>
        </p:blipFill>
        <p:spPr>
          <a:xfrm>
            <a:off x="7371804" y="4205740"/>
            <a:ext cx="3124200" cy="1295400"/>
          </a:xfrm>
          <a:prstGeom prst="rect">
            <a:avLst/>
          </a:prstGeom>
          <a:noFill/>
          <a:ln>
            <a:noFill/>
          </a:ln>
        </p:spPr>
      </p:pic>
      <p:pic>
        <p:nvPicPr>
          <p:cNvPr descr="A blue and white line with a black background&#10;&#10;Description automatically generated" id="338" name="Google Shape;338;p20"/>
          <p:cNvPicPr preferRelativeResize="0"/>
          <p:nvPr/>
        </p:nvPicPr>
        <p:blipFill rotWithShape="1">
          <a:blip r:embed="rId5">
            <a:alphaModFix/>
          </a:blip>
          <a:srcRect b="69939" l="51643" r="22923" t="4748"/>
          <a:stretch/>
        </p:blipFill>
        <p:spPr>
          <a:xfrm>
            <a:off x="10287000" y="2781300"/>
            <a:ext cx="4079963" cy="2031500"/>
          </a:xfrm>
          <a:prstGeom prst="rect">
            <a:avLst/>
          </a:prstGeom>
          <a:noFill/>
          <a:ln>
            <a:noFill/>
          </a:ln>
        </p:spPr>
      </p:pic>
      <p:pic>
        <p:nvPicPr>
          <p:cNvPr descr="A green rectangular object with white text&#10;&#10;Description automatically generated" id="339" name="Google Shape;339;p20"/>
          <p:cNvPicPr preferRelativeResize="0"/>
          <p:nvPr/>
        </p:nvPicPr>
        <p:blipFill rotWithShape="1">
          <a:blip r:embed="rId10">
            <a:alphaModFix/>
          </a:blip>
          <a:srcRect b="50000" l="32900" r="47150" t="36707"/>
          <a:stretch/>
        </p:blipFill>
        <p:spPr>
          <a:xfrm>
            <a:off x="7280364" y="5358868"/>
            <a:ext cx="3200400" cy="1066800"/>
          </a:xfrm>
          <a:prstGeom prst="rect">
            <a:avLst/>
          </a:prstGeom>
          <a:noFill/>
          <a:ln>
            <a:noFill/>
          </a:ln>
        </p:spPr>
      </p:pic>
      <p:pic>
        <p:nvPicPr>
          <p:cNvPr descr="A black background with a pink and white text&#10;&#10;Description automatically generated" id="340" name="Google Shape;340;p20"/>
          <p:cNvPicPr preferRelativeResize="0"/>
          <p:nvPr/>
        </p:nvPicPr>
        <p:blipFill rotWithShape="1">
          <a:blip r:embed="rId11">
            <a:alphaModFix/>
          </a:blip>
          <a:srcRect b="43352" l="51899" r="28623" t="40505"/>
          <a:stretch/>
        </p:blipFill>
        <p:spPr>
          <a:xfrm>
            <a:off x="10328364" y="5653540"/>
            <a:ext cx="3124200" cy="1295400"/>
          </a:xfrm>
          <a:prstGeom prst="rect">
            <a:avLst/>
          </a:prstGeom>
          <a:noFill/>
          <a:ln>
            <a:noFill/>
          </a:ln>
        </p:spPr>
      </p:pic>
      <p:pic>
        <p:nvPicPr>
          <p:cNvPr descr="A blue and black rectangle&#10;&#10;Description automatically generated" id="341" name="Google Shape;341;p20"/>
          <p:cNvPicPr preferRelativeResize="0"/>
          <p:nvPr/>
        </p:nvPicPr>
        <p:blipFill rotWithShape="1">
          <a:blip r:embed="rId13">
            <a:alphaModFix/>
          </a:blip>
          <a:srcRect b="17717" l="33374" r="0" t="45251"/>
          <a:stretch/>
        </p:blipFill>
        <p:spPr>
          <a:xfrm>
            <a:off x="7356564" y="6026496"/>
            <a:ext cx="10687828" cy="2971800"/>
          </a:xfrm>
          <a:prstGeom prst="rect">
            <a:avLst/>
          </a:prstGeom>
          <a:noFill/>
          <a:ln>
            <a:noFill/>
          </a:ln>
        </p:spPr>
      </p:pic>
      <p:pic>
        <p:nvPicPr>
          <p:cNvPr descr="A black background with white text&#10;&#10;Description automatically generated" id="342" name="Google Shape;342;p20"/>
          <p:cNvPicPr preferRelativeResize="0"/>
          <p:nvPr/>
        </p:nvPicPr>
        <p:blipFill rotWithShape="1">
          <a:blip r:embed="rId7">
            <a:alphaModFix/>
          </a:blip>
          <a:srcRect b="51899" l="51899" r="9149" t="32909"/>
          <a:stretch/>
        </p:blipFill>
        <p:spPr>
          <a:xfrm>
            <a:off x="10335984" y="5043940"/>
            <a:ext cx="6248400" cy="1219200"/>
          </a:xfrm>
          <a:prstGeom prst="rect">
            <a:avLst/>
          </a:prstGeom>
          <a:noFill/>
          <a:ln>
            <a:noFill/>
          </a:ln>
        </p:spPr>
      </p:pic>
      <p:pic>
        <p:nvPicPr>
          <p:cNvPr descr="A yellow tube with a white end on a black background&#10;&#10;Description automatically generated" id="343" name="Google Shape;343;p20"/>
          <p:cNvPicPr preferRelativeResize="0"/>
          <p:nvPr/>
        </p:nvPicPr>
        <p:blipFill rotWithShape="1">
          <a:blip r:embed="rId9">
            <a:alphaModFix/>
          </a:blip>
          <a:srcRect b="56647" l="51900" r="10098" t="21515"/>
          <a:stretch/>
        </p:blipFill>
        <p:spPr>
          <a:xfrm>
            <a:off x="10335984" y="4128616"/>
            <a:ext cx="6096000"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21"/>
          <p:cNvGrpSpPr/>
          <p:nvPr/>
        </p:nvGrpSpPr>
        <p:grpSpPr>
          <a:xfrm>
            <a:off x="0" y="9430739"/>
            <a:ext cx="18288000" cy="856468"/>
            <a:chOff x="0" y="9430739"/>
            <a:chExt cx="18288000" cy="856468"/>
          </a:xfrm>
        </p:grpSpPr>
        <p:sp>
          <p:nvSpPr>
            <p:cNvPr id="350" name="Google Shape;350;p21"/>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51" name="Google Shape;351;p21"/>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352" name="Google Shape;352;p21"/>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353" name="Google Shape;353;p21"/>
          <p:cNvSpPr txBox="1"/>
          <p:nvPr/>
        </p:nvSpPr>
        <p:spPr>
          <a:xfrm>
            <a:off x="381000" y="2400300"/>
            <a:ext cx="480131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354" name="Google Shape;354;p21"/>
          <p:cNvSpPr txBox="1"/>
          <p:nvPr/>
        </p:nvSpPr>
        <p:spPr>
          <a:xfrm>
            <a:off x="1066800" y="4908679"/>
            <a:ext cx="6232796" cy="2123658"/>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 (15%)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 (65%)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 (50%)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22"/>
          <p:cNvGrpSpPr/>
          <p:nvPr/>
        </p:nvGrpSpPr>
        <p:grpSpPr>
          <a:xfrm>
            <a:off x="0" y="9430739"/>
            <a:ext cx="18288000" cy="856468"/>
            <a:chOff x="0" y="9430739"/>
            <a:chExt cx="18288000" cy="856468"/>
          </a:xfrm>
        </p:grpSpPr>
        <p:sp>
          <p:nvSpPr>
            <p:cNvPr id="361" name="Google Shape;361;p22"/>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62" name="Google Shape;362;p22"/>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363" name="Google Shape;363;p22"/>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364" name="Google Shape;364;p22"/>
          <p:cNvSpPr txBox="1"/>
          <p:nvPr/>
        </p:nvSpPr>
        <p:spPr>
          <a:xfrm>
            <a:off x="381000" y="2400300"/>
            <a:ext cx="480131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365" name="Google Shape;365;p22"/>
          <p:cNvSpPr txBox="1"/>
          <p:nvPr/>
        </p:nvSpPr>
        <p:spPr>
          <a:xfrm>
            <a:off x="1066800" y="4908679"/>
            <a:ext cx="6232796" cy="2123658"/>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Preparation failures (15%)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 (65%)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 (50%)</a:t>
            </a:r>
            <a:endParaRPr/>
          </a:p>
        </p:txBody>
      </p:sp>
      <p:pic>
        <p:nvPicPr>
          <p:cNvPr descr="A black background with a black square&#10;&#10;Description automatically generated with medium confidence" id="366" name="Google Shape;366;p22"/>
          <p:cNvPicPr preferRelativeResize="0"/>
          <p:nvPr/>
        </p:nvPicPr>
        <p:blipFill rotWithShape="1">
          <a:blip r:embed="rId4">
            <a:alphaModFix/>
          </a:blip>
          <a:srcRect b="0" l="0" r="0" t="0"/>
          <a:stretch/>
        </p:blipFill>
        <p:spPr>
          <a:xfrm>
            <a:off x="6820205" y="154989"/>
            <a:ext cx="1142695" cy="1142695"/>
          </a:xfrm>
          <a:prstGeom prst="rect">
            <a:avLst/>
          </a:prstGeom>
          <a:noFill/>
          <a:ln>
            <a:noFill/>
          </a:ln>
        </p:spPr>
      </p:pic>
      <p:sp>
        <p:nvSpPr>
          <p:cNvPr id="367" name="Google Shape;367;p22"/>
          <p:cNvSpPr txBox="1"/>
          <p:nvPr/>
        </p:nvSpPr>
        <p:spPr>
          <a:xfrm>
            <a:off x="7962900" y="370720"/>
            <a:ext cx="4232249"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Environment Preparation</a:t>
            </a:r>
            <a:endParaRPr/>
          </a:p>
        </p:txBody>
      </p:sp>
      <p:pic>
        <p:nvPicPr>
          <p:cNvPr descr="Gears with solid fill" id="368" name="Google Shape;368;p22"/>
          <p:cNvPicPr preferRelativeResize="0"/>
          <p:nvPr/>
        </p:nvPicPr>
        <p:blipFill rotWithShape="1">
          <a:blip r:embed="rId5">
            <a:alphaModFix/>
          </a:blip>
          <a:srcRect b="0" l="0" r="0" t="0"/>
          <a:stretch/>
        </p:blipFill>
        <p:spPr>
          <a:xfrm>
            <a:off x="11898548" y="1870436"/>
            <a:ext cx="1172095" cy="1172095"/>
          </a:xfrm>
          <a:prstGeom prst="rect">
            <a:avLst/>
          </a:prstGeom>
          <a:noFill/>
          <a:ln>
            <a:noFill/>
          </a:ln>
        </p:spPr>
      </p:pic>
      <p:cxnSp>
        <p:nvCxnSpPr>
          <p:cNvPr id="369" name="Google Shape;369;p22"/>
          <p:cNvCxnSpPr/>
          <p:nvPr/>
        </p:nvCxnSpPr>
        <p:spPr>
          <a:xfrm>
            <a:off x="7620000" y="3297973"/>
            <a:ext cx="9829800" cy="0"/>
          </a:xfrm>
          <a:prstGeom prst="straightConnector1">
            <a:avLst/>
          </a:prstGeom>
          <a:noFill/>
          <a:ln cap="flat" cmpd="sng" w="76200">
            <a:solidFill>
              <a:schemeClr val="dk1"/>
            </a:solidFill>
            <a:prstDash val="solid"/>
            <a:round/>
            <a:headEnd len="sm" w="sm" type="none"/>
            <a:tailEnd len="sm" w="sm" type="none"/>
          </a:ln>
        </p:spPr>
      </p:cxnSp>
      <p:sp>
        <p:nvSpPr>
          <p:cNvPr id="370" name="Google Shape;370;p22"/>
          <p:cNvSpPr txBox="1"/>
          <p:nvPr/>
        </p:nvSpPr>
        <p:spPr>
          <a:xfrm>
            <a:off x="11705571" y="4603783"/>
            <a:ext cx="1326004"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USB Setup</a:t>
            </a:r>
            <a:endParaRPr/>
          </a:p>
        </p:txBody>
      </p:sp>
      <p:sp>
        <p:nvSpPr>
          <p:cNvPr id="371" name="Google Shape;371;p22"/>
          <p:cNvSpPr txBox="1"/>
          <p:nvPr/>
        </p:nvSpPr>
        <p:spPr>
          <a:xfrm>
            <a:off x="11705571" y="5111678"/>
            <a:ext cx="1890261"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Bluetooth Setup</a:t>
            </a:r>
            <a:endParaRPr/>
          </a:p>
        </p:txBody>
      </p:sp>
      <p:sp>
        <p:nvSpPr>
          <p:cNvPr id="372" name="Google Shape;372;p22"/>
          <p:cNvSpPr txBox="1"/>
          <p:nvPr/>
        </p:nvSpPr>
        <p:spPr>
          <a:xfrm>
            <a:off x="11705571" y="5619573"/>
            <a:ext cx="1954381"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Other Env Setup</a:t>
            </a:r>
            <a:endParaRPr/>
          </a:p>
        </p:txBody>
      </p:sp>
      <p:cxnSp>
        <p:nvCxnSpPr>
          <p:cNvPr id="373" name="Google Shape;373;p22"/>
          <p:cNvCxnSpPr>
            <a:endCxn id="374" idx="0"/>
          </p:cNvCxnSpPr>
          <p:nvPr/>
        </p:nvCxnSpPr>
        <p:spPr>
          <a:xfrm>
            <a:off x="12355749" y="2882901"/>
            <a:ext cx="0" cy="1537800"/>
          </a:xfrm>
          <a:prstGeom prst="straightConnector1">
            <a:avLst/>
          </a:prstGeom>
          <a:noFill/>
          <a:ln cap="flat" cmpd="sng" w="38100">
            <a:solidFill>
              <a:schemeClr val="dk1"/>
            </a:solidFill>
            <a:prstDash val="solid"/>
            <a:round/>
            <a:headEnd len="sm" w="sm" type="none"/>
            <a:tailEnd len="sm" w="sm" type="none"/>
          </a:ln>
        </p:spPr>
      </p:cxnSp>
      <p:cxnSp>
        <p:nvCxnSpPr>
          <p:cNvPr id="375" name="Google Shape;375;p22"/>
          <p:cNvCxnSpPr>
            <a:stCxn id="374" idx="2"/>
          </p:cNvCxnSpPr>
          <p:nvPr/>
        </p:nvCxnSpPr>
        <p:spPr>
          <a:xfrm>
            <a:off x="12355749" y="6259683"/>
            <a:ext cx="0" cy="1461900"/>
          </a:xfrm>
          <a:prstGeom prst="straightConnector1">
            <a:avLst/>
          </a:prstGeom>
          <a:noFill/>
          <a:ln cap="flat" cmpd="sng" w="38100">
            <a:solidFill>
              <a:schemeClr val="dk1"/>
            </a:solidFill>
            <a:prstDash val="solid"/>
            <a:round/>
            <a:headEnd len="sm" w="sm" type="none"/>
            <a:tailEnd len="med" w="med" type="triangle"/>
          </a:ln>
        </p:spPr>
      </p:cxnSp>
      <p:sp>
        <p:nvSpPr>
          <p:cNvPr id="376" name="Google Shape;376;p22"/>
          <p:cNvSpPr txBox="1"/>
          <p:nvPr/>
        </p:nvSpPr>
        <p:spPr>
          <a:xfrm>
            <a:off x="11870680" y="1126105"/>
            <a:ext cx="1135247" cy="646331"/>
          </a:xfrm>
          <a:prstGeom prst="rect">
            <a:avLst/>
          </a:prstGeom>
          <a:solidFill>
            <a:srgbClr val="76923C"/>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Fuzzer</a:t>
            </a:r>
            <a:endParaRPr sz="3600">
              <a:solidFill>
                <a:schemeClr val="lt1"/>
              </a:solidFill>
              <a:latin typeface="Teko"/>
              <a:ea typeface="Teko"/>
              <a:cs typeface="Teko"/>
              <a:sym typeface="Teko"/>
            </a:endParaRPr>
          </a:p>
        </p:txBody>
      </p:sp>
      <p:sp>
        <p:nvSpPr>
          <p:cNvPr id="377" name="Google Shape;377;p22"/>
          <p:cNvSpPr txBox="1"/>
          <p:nvPr/>
        </p:nvSpPr>
        <p:spPr>
          <a:xfrm>
            <a:off x="11288949" y="8642696"/>
            <a:ext cx="3007555"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Core PoC Functions</a:t>
            </a:r>
            <a:endParaRPr/>
          </a:p>
        </p:txBody>
      </p:sp>
      <p:pic>
        <p:nvPicPr>
          <p:cNvPr descr="Web design with solid fill" id="378" name="Google Shape;378;p22"/>
          <p:cNvPicPr preferRelativeResize="0"/>
          <p:nvPr/>
        </p:nvPicPr>
        <p:blipFill rotWithShape="1">
          <a:blip r:embed="rId6">
            <a:alphaModFix/>
          </a:blip>
          <a:srcRect b="0" l="0" r="0" t="0"/>
          <a:stretch/>
        </p:blipFill>
        <p:spPr>
          <a:xfrm>
            <a:off x="11870680" y="7609144"/>
            <a:ext cx="1199964" cy="1199964"/>
          </a:xfrm>
          <a:prstGeom prst="rect">
            <a:avLst/>
          </a:prstGeom>
          <a:noFill/>
          <a:ln>
            <a:noFill/>
          </a:ln>
        </p:spPr>
      </p:pic>
      <p:sp>
        <p:nvSpPr>
          <p:cNvPr id="374" name="Google Shape;374;p22"/>
          <p:cNvSpPr/>
          <p:nvPr/>
        </p:nvSpPr>
        <p:spPr>
          <a:xfrm>
            <a:off x="10755549" y="4420701"/>
            <a:ext cx="3200400" cy="1838982"/>
          </a:xfrm>
          <a:prstGeom prst="rect">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79" name="Google Shape;379;p22"/>
          <p:cNvSpPr txBox="1"/>
          <p:nvPr/>
        </p:nvSpPr>
        <p:spPr>
          <a:xfrm>
            <a:off x="10656927" y="3897481"/>
            <a:ext cx="3417923"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latin typeface="Teko"/>
                <a:ea typeface="Teko"/>
                <a:cs typeface="Teko"/>
                <a:sym typeface="Teko"/>
              </a:rPr>
              <a:t>Environment   Preparation</a:t>
            </a:r>
            <a:endParaRPr/>
          </a:p>
        </p:txBody>
      </p:sp>
      <p:sp>
        <p:nvSpPr>
          <p:cNvPr id="380" name="Google Shape;380;p22"/>
          <p:cNvSpPr txBox="1"/>
          <p:nvPr/>
        </p:nvSpPr>
        <p:spPr>
          <a:xfrm>
            <a:off x="14074850" y="1788717"/>
            <a:ext cx="305724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/dev/raw-gadget</a:t>
            </a:r>
            <a:endParaRPr/>
          </a:p>
        </p:txBody>
      </p:sp>
      <p:sp>
        <p:nvSpPr>
          <p:cNvPr id="381" name="Google Shape;381;p22"/>
          <p:cNvSpPr/>
          <p:nvPr/>
        </p:nvSpPr>
        <p:spPr>
          <a:xfrm>
            <a:off x="11288949" y="4155449"/>
            <a:ext cx="2313563" cy="2385243"/>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Exit with solid fill" id="382" name="Google Shape;382;p22"/>
          <p:cNvPicPr preferRelativeResize="0"/>
          <p:nvPr/>
        </p:nvPicPr>
        <p:blipFill rotWithShape="1">
          <a:blip r:embed="rId7">
            <a:alphaModFix/>
          </a:blip>
          <a:srcRect b="0" l="0" r="0" t="0"/>
          <a:stretch/>
        </p:blipFill>
        <p:spPr>
          <a:xfrm>
            <a:off x="15630302" y="7780640"/>
            <a:ext cx="914400" cy="914400"/>
          </a:xfrm>
          <a:prstGeom prst="rect">
            <a:avLst/>
          </a:prstGeom>
          <a:noFill/>
          <a:ln>
            <a:noFill/>
          </a:ln>
        </p:spPr>
      </p:pic>
      <p:sp>
        <p:nvSpPr>
          <p:cNvPr id="383" name="Google Shape;383;p22"/>
          <p:cNvSpPr txBox="1"/>
          <p:nvPr/>
        </p:nvSpPr>
        <p:spPr>
          <a:xfrm>
            <a:off x="15630302" y="8636552"/>
            <a:ext cx="700833"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Exit</a:t>
            </a:r>
            <a:endParaRPr sz="3600">
              <a:solidFill>
                <a:schemeClr val="dk1"/>
              </a:solidFill>
              <a:latin typeface="Teko"/>
              <a:ea typeface="Teko"/>
              <a:cs typeface="Teko"/>
              <a:sym typeface="Teko"/>
            </a:endParaRPr>
          </a:p>
        </p:txBody>
      </p:sp>
      <p:cxnSp>
        <p:nvCxnSpPr>
          <p:cNvPr id="384" name="Google Shape;384;p22"/>
          <p:cNvCxnSpPr>
            <a:stCxn id="374" idx="3"/>
            <a:endCxn id="382" idx="0"/>
          </p:cNvCxnSpPr>
          <p:nvPr/>
        </p:nvCxnSpPr>
        <p:spPr>
          <a:xfrm>
            <a:off x="13955949" y="5340192"/>
            <a:ext cx="2131500" cy="2440500"/>
          </a:xfrm>
          <a:prstGeom prst="bentConnector2">
            <a:avLst/>
          </a:prstGeom>
          <a:noFill/>
          <a:ln cap="flat" cmpd="sng" w="38100">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23"/>
          <p:cNvGrpSpPr/>
          <p:nvPr/>
        </p:nvGrpSpPr>
        <p:grpSpPr>
          <a:xfrm>
            <a:off x="0" y="9430739"/>
            <a:ext cx="18288000" cy="856468"/>
            <a:chOff x="0" y="9430739"/>
            <a:chExt cx="18288000" cy="856468"/>
          </a:xfrm>
        </p:grpSpPr>
        <p:sp>
          <p:nvSpPr>
            <p:cNvPr id="391" name="Google Shape;391;p23"/>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92" name="Google Shape;392;p23"/>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393" name="Google Shape;393;p23"/>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394" name="Google Shape;394;p23"/>
          <p:cNvSpPr txBox="1"/>
          <p:nvPr/>
        </p:nvSpPr>
        <p:spPr>
          <a:xfrm>
            <a:off x="381000" y="2400300"/>
            <a:ext cx="480131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395" name="Google Shape;395;p23"/>
          <p:cNvSpPr txBox="1"/>
          <p:nvPr/>
        </p:nvSpPr>
        <p:spPr>
          <a:xfrm>
            <a:off x="1066800" y="4908679"/>
            <a:ext cx="6232796" cy="2123658"/>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 (15%)</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Background Noise (65%)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 (50%)</a:t>
            </a:r>
            <a:endParaRPr/>
          </a:p>
        </p:txBody>
      </p:sp>
      <p:pic>
        <p:nvPicPr>
          <p:cNvPr descr="A black background with a black square&#10;&#10;Description automatically generated with medium confidence" id="396" name="Google Shape;396;p23"/>
          <p:cNvPicPr preferRelativeResize="0"/>
          <p:nvPr/>
        </p:nvPicPr>
        <p:blipFill rotWithShape="1">
          <a:blip r:embed="rId4">
            <a:alphaModFix/>
          </a:blip>
          <a:srcRect b="0" l="0" r="0" t="0"/>
          <a:stretch/>
        </p:blipFill>
        <p:spPr>
          <a:xfrm>
            <a:off x="6820205" y="154989"/>
            <a:ext cx="1142695" cy="1142695"/>
          </a:xfrm>
          <a:prstGeom prst="rect">
            <a:avLst/>
          </a:prstGeom>
          <a:noFill/>
          <a:ln>
            <a:noFill/>
          </a:ln>
        </p:spPr>
      </p:pic>
      <p:sp>
        <p:nvSpPr>
          <p:cNvPr id="397" name="Google Shape;397;p23"/>
          <p:cNvSpPr txBox="1"/>
          <p:nvPr/>
        </p:nvSpPr>
        <p:spPr>
          <a:xfrm>
            <a:off x="7962900" y="370720"/>
            <a:ext cx="305724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/dev/raw-gadget</a:t>
            </a:r>
            <a:endParaRPr/>
          </a:p>
        </p:txBody>
      </p:sp>
      <p:sp>
        <p:nvSpPr>
          <p:cNvPr id="398" name="Google Shape;398;p23"/>
          <p:cNvSpPr/>
          <p:nvPr/>
        </p:nvSpPr>
        <p:spPr>
          <a:xfrm>
            <a:off x="7918318" y="1711014"/>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99" name="Google Shape;399;p23"/>
          <p:cNvSpPr/>
          <p:nvPr/>
        </p:nvSpPr>
        <p:spPr>
          <a:xfrm>
            <a:off x="10014123" y="4031482"/>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400" name="Google Shape;400;p23"/>
          <p:cNvCxnSpPr/>
          <p:nvPr/>
        </p:nvCxnSpPr>
        <p:spPr>
          <a:xfrm>
            <a:off x="9252123"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01" name="Google Shape;401;p23"/>
          <p:cNvCxnSpPr/>
          <p:nvPr/>
        </p:nvCxnSpPr>
        <p:spPr>
          <a:xfrm>
            <a:off x="10166523"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02" name="Google Shape;402;p23"/>
          <p:cNvCxnSpPr/>
          <p:nvPr/>
        </p:nvCxnSpPr>
        <p:spPr>
          <a:xfrm>
            <a:off x="12071523"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03" name="Google Shape;403;p23"/>
          <p:cNvCxnSpPr/>
          <p:nvPr/>
        </p:nvCxnSpPr>
        <p:spPr>
          <a:xfrm>
            <a:off x="12985923" y="1926963"/>
            <a:ext cx="0" cy="762000"/>
          </a:xfrm>
          <a:prstGeom prst="straightConnector1">
            <a:avLst/>
          </a:prstGeom>
          <a:noFill/>
          <a:ln cap="flat" cmpd="sng" w="28575">
            <a:solidFill>
              <a:schemeClr val="dk1"/>
            </a:solidFill>
            <a:prstDash val="solid"/>
            <a:round/>
            <a:headEnd len="sm" w="sm" type="none"/>
            <a:tailEnd len="sm" w="sm" type="none"/>
          </a:ln>
        </p:spPr>
      </p:cxnSp>
      <p:cxnSp>
        <p:nvCxnSpPr>
          <p:cNvPr id="404" name="Google Shape;404;p23"/>
          <p:cNvCxnSpPr>
            <a:endCxn id="399" idx="1"/>
          </p:cNvCxnSpPr>
          <p:nvPr/>
        </p:nvCxnSpPr>
        <p:spPr>
          <a:xfrm>
            <a:off x="9247623" y="2636482"/>
            <a:ext cx="1414200" cy="1395000"/>
          </a:xfrm>
          <a:prstGeom prst="straightConnector1">
            <a:avLst/>
          </a:prstGeom>
          <a:noFill/>
          <a:ln cap="flat" cmpd="sng" w="28575">
            <a:solidFill>
              <a:schemeClr val="dk1"/>
            </a:solidFill>
            <a:prstDash val="solid"/>
            <a:round/>
            <a:headEnd len="sm" w="sm" type="none"/>
            <a:tailEnd len="sm" w="sm" type="none"/>
          </a:ln>
        </p:spPr>
      </p:cxnSp>
      <p:cxnSp>
        <p:nvCxnSpPr>
          <p:cNvPr id="405" name="Google Shape;405;p23"/>
          <p:cNvCxnSpPr>
            <a:endCxn id="399" idx="1"/>
          </p:cNvCxnSpPr>
          <p:nvPr/>
        </p:nvCxnSpPr>
        <p:spPr>
          <a:xfrm>
            <a:off x="10166523" y="2663182"/>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406" name="Google Shape;406;p23"/>
          <p:cNvCxnSpPr>
            <a:endCxn id="399" idx="1"/>
          </p:cNvCxnSpPr>
          <p:nvPr/>
        </p:nvCxnSpPr>
        <p:spPr>
          <a:xfrm flipH="1">
            <a:off x="10661823" y="2663182"/>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407" name="Google Shape;407;p23"/>
          <p:cNvCxnSpPr>
            <a:endCxn id="399" idx="1"/>
          </p:cNvCxnSpPr>
          <p:nvPr/>
        </p:nvCxnSpPr>
        <p:spPr>
          <a:xfrm flipH="1">
            <a:off x="10661823" y="2677582"/>
            <a:ext cx="2324100" cy="1353900"/>
          </a:xfrm>
          <a:prstGeom prst="straightConnector1">
            <a:avLst/>
          </a:prstGeom>
          <a:noFill/>
          <a:ln cap="flat" cmpd="sng" w="28575">
            <a:solidFill>
              <a:schemeClr val="dk1"/>
            </a:solidFill>
            <a:prstDash val="solid"/>
            <a:round/>
            <a:headEnd len="sm" w="sm" type="none"/>
            <a:tailEnd len="sm" w="sm" type="none"/>
          </a:ln>
        </p:spPr>
      </p:cxnSp>
      <p:pic>
        <p:nvPicPr>
          <p:cNvPr descr="Web design with solid fill" id="408" name="Google Shape;408;p23"/>
          <p:cNvPicPr preferRelativeResize="0"/>
          <p:nvPr/>
        </p:nvPicPr>
        <p:blipFill rotWithShape="1">
          <a:blip r:embed="rId5">
            <a:alphaModFix/>
          </a:blip>
          <a:srcRect b="0" l="0" r="0" t="0"/>
          <a:stretch/>
        </p:blipFill>
        <p:spPr>
          <a:xfrm>
            <a:off x="6884615" y="2732361"/>
            <a:ext cx="914400" cy="914400"/>
          </a:xfrm>
          <a:prstGeom prst="rect">
            <a:avLst/>
          </a:prstGeom>
          <a:noFill/>
          <a:ln>
            <a:noFill/>
          </a:ln>
        </p:spPr>
      </p:pic>
      <p:sp>
        <p:nvSpPr>
          <p:cNvPr id="409" name="Google Shape;409;p23"/>
          <p:cNvSpPr txBox="1"/>
          <p:nvPr/>
        </p:nvSpPr>
        <p:spPr>
          <a:xfrm>
            <a:off x="8063041" y="1099522"/>
            <a:ext cx="5197257"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C00000"/>
                </a:solidFill>
                <a:latin typeface="Teko"/>
                <a:ea typeface="Teko"/>
                <a:cs typeface="Teko"/>
                <a:sym typeface="Teko"/>
              </a:rPr>
              <a:t>Upstream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24"/>
          <p:cNvGrpSpPr/>
          <p:nvPr/>
        </p:nvGrpSpPr>
        <p:grpSpPr>
          <a:xfrm>
            <a:off x="0" y="9430739"/>
            <a:ext cx="18288000" cy="856468"/>
            <a:chOff x="0" y="9430739"/>
            <a:chExt cx="18288000" cy="856468"/>
          </a:xfrm>
        </p:grpSpPr>
        <p:sp>
          <p:nvSpPr>
            <p:cNvPr id="416" name="Google Shape;416;p24"/>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17" name="Google Shape;417;p24"/>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418" name="Google Shape;418;p24"/>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419" name="Google Shape;419;p24"/>
          <p:cNvSpPr txBox="1"/>
          <p:nvPr/>
        </p:nvSpPr>
        <p:spPr>
          <a:xfrm>
            <a:off x="381000" y="2400300"/>
            <a:ext cx="480131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420" name="Google Shape;420;p24"/>
          <p:cNvSpPr txBox="1"/>
          <p:nvPr/>
        </p:nvSpPr>
        <p:spPr>
          <a:xfrm>
            <a:off x="1066800" y="4908679"/>
            <a:ext cx="6232796" cy="2123658"/>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 (15%)</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Background Noise (65%)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 (50%)</a:t>
            </a:r>
            <a:endParaRPr/>
          </a:p>
        </p:txBody>
      </p:sp>
      <p:pic>
        <p:nvPicPr>
          <p:cNvPr descr="A black background with a black square&#10;&#10;Description automatically generated with medium confidence" id="421" name="Google Shape;421;p24"/>
          <p:cNvPicPr preferRelativeResize="0"/>
          <p:nvPr/>
        </p:nvPicPr>
        <p:blipFill rotWithShape="1">
          <a:blip r:embed="rId4">
            <a:alphaModFix/>
          </a:blip>
          <a:srcRect b="0" l="0" r="0" t="0"/>
          <a:stretch/>
        </p:blipFill>
        <p:spPr>
          <a:xfrm>
            <a:off x="6820205" y="154989"/>
            <a:ext cx="1142695" cy="1142695"/>
          </a:xfrm>
          <a:prstGeom prst="rect">
            <a:avLst/>
          </a:prstGeom>
          <a:noFill/>
          <a:ln>
            <a:noFill/>
          </a:ln>
        </p:spPr>
      </p:pic>
      <p:sp>
        <p:nvSpPr>
          <p:cNvPr id="422" name="Google Shape;422;p24"/>
          <p:cNvSpPr txBox="1"/>
          <p:nvPr/>
        </p:nvSpPr>
        <p:spPr>
          <a:xfrm>
            <a:off x="7962900" y="370720"/>
            <a:ext cx="305724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/dev/raw-gadget</a:t>
            </a:r>
            <a:endParaRPr/>
          </a:p>
        </p:txBody>
      </p:sp>
      <p:sp>
        <p:nvSpPr>
          <p:cNvPr id="423" name="Google Shape;423;p24"/>
          <p:cNvSpPr/>
          <p:nvPr/>
        </p:nvSpPr>
        <p:spPr>
          <a:xfrm>
            <a:off x="7918319" y="1711014"/>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24" name="Google Shape;424;p24"/>
          <p:cNvSpPr/>
          <p:nvPr/>
        </p:nvSpPr>
        <p:spPr>
          <a:xfrm>
            <a:off x="10014124" y="4031482"/>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425" name="Google Shape;425;p24"/>
          <p:cNvCxnSpPr/>
          <p:nvPr/>
        </p:nvCxnSpPr>
        <p:spPr>
          <a:xfrm>
            <a:off x="83377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26" name="Google Shape;426;p24"/>
          <p:cNvCxnSpPr/>
          <p:nvPr/>
        </p:nvCxnSpPr>
        <p:spPr>
          <a:xfrm>
            <a:off x="87949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27" name="Google Shape;427;p24"/>
          <p:cNvCxnSpPr/>
          <p:nvPr/>
        </p:nvCxnSpPr>
        <p:spPr>
          <a:xfrm>
            <a:off x="9252124" y="1904103"/>
            <a:ext cx="0" cy="762000"/>
          </a:xfrm>
          <a:prstGeom prst="straightConnector1">
            <a:avLst/>
          </a:prstGeom>
          <a:noFill/>
          <a:ln cap="flat" cmpd="sng" w="28575">
            <a:solidFill>
              <a:srgbClr val="C00000"/>
            </a:solidFill>
            <a:prstDash val="solid"/>
            <a:round/>
            <a:headEnd len="sm" w="sm" type="none"/>
            <a:tailEnd len="sm" w="sm" type="none"/>
          </a:ln>
        </p:spPr>
      </p:cxnSp>
      <p:cxnSp>
        <p:nvCxnSpPr>
          <p:cNvPr id="428" name="Google Shape;428;p24"/>
          <p:cNvCxnSpPr/>
          <p:nvPr/>
        </p:nvCxnSpPr>
        <p:spPr>
          <a:xfrm>
            <a:off x="97093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29" name="Google Shape;429;p24"/>
          <p:cNvCxnSpPr/>
          <p:nvPr/>
        </p:nvCxnSpPr>
        <p:spPr>
          <a:xfrm>
            <a:off x="101665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30" name="Google Shape;430;p24"/>
          <p:cNvCxnSpPr/>
          <p:nvPr/>
        </p:nvCxnSpPr>
        <p:spPr>
          <a:xfrm>
            <a:off x="10661671"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31" name="Google Shape;431;p24"/>
          <p:cNvCxnSpPr/>
          <p:nvPr/>
        </p:nvCxnSpPr>
        <p:spPr>
          <a:xfrm>
            <a:off x="111571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32" name="Google Shape;432;p24"/>
          <p:cNvCxnSpPr/>
          <p:nvPr/>
        </p:nvCxnSpPr>
        <p:spPr>
          <a:xfrm>
            <a:off x="116143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33" name="Google Shape;433;p24"/>
          <p:cNvCxnSpPr/>
          <p:nvPr/>
        </p:nvCxnSpPr>
        <p:spPr>
          <a:xfrm>
            <a:off x="12071524" y="1904103"/>
            <a:ext cx="0" cy="762000"/>
          </a:xfrm>
          <a:prstGeom prst="straightConnector1">
            <a:avLst/>
          </a:prstGeom>
          <a:noFill/>
          <a:ln cap="flat" cmpd="sng" w="28575">
            <a:solidFill>
              <a:schemeClr val="dk1"/>
            </a:solidFill>
            <a:prstDash val="solid"/>
            <a:round/>
            <a:headEnd len="sm" w="sm" type="none"/>
            <a:tailEnd len="sm" w="sm" type="none"/>
          </a:ln>
        </p:spPr>
      </p:cxnSp>
      <p:cxnSp>
        <p:nvCxnSpPr>
          <p:cNvPr id="434" name="Google Shape;434;p24"/>
          <p:cNvCxnSpPr/>
          <p:nvPr/>
        </p:nvCxnSpPr>
        <p:spPr>
          <a:xfrm>
            <a:off x="12528724" y="1926963"/>
            <a:ext cx="0" cy="762000"/>
          </a:xfrm>
          <a:prstGeom prst="straightConnector1">
            <a:avLst/>
          </a:prstGeom>
          <a:noFill/>
          <a:ln cap="flat" cmpd="sng" w="28575">
            <a:solidFill>
              <a:schemeClr val="dk1"/>
            </a:solidFill>
            <a:prstDash val="solid"/>
            <a:round/>
            <a:headEnd len="sm" w="sm" type="none"/>
            <a:tailEnd len="sm" w="sm" type="none"/>
          </a:ln>
        </p:spPr>
      </p:cxnSp>
      <p:cxnSp>
        <p:nvCxnSpPr>
          <p:cNvPr id="435" name="Google Shape;435;p24"/>
          <p:cNvCxnSpPr/>
          <p:nvPr/>
        </p:nvCxnSpPr>
        <p:spPr>
          <a:xfrm>
            <a:off x="12985924" y="1926963"/>
            <a:ext cx="0" cy="762000"/>
          </a:xfrm>
          <a:prstGeom prst="straightConnector1">
            <a:avLst/>
          </a:prstGeom>
          <a:noFill/>
          <a:ln cap="flat" cmpd="sng" w="28575">
            <a:solidFill>
              <a:schemeClr val="dk1"/>
            </a:solidFill>
            <a:prstDash val="solid"/>
            <a:round/>
            <a:headEnd len="sm" w="sm" type="none"/>
            <a:tailEnd len="sm" w="sm" type="none"/>
          </a:ln>
        </p:spPr>
      </p:cxnSp>
      <p:cxnSp>
        <p:nvCxnSpPr>
          <p:cNvPr id="436" name="Google Shape;436;p24"/>
          <p:cNvCxnSpPr>
            <a:endCxn id="424" idx="1"/>
          </p:cNvCxnSpPr>
          <p:nvPr/>
        </p:nvCxnSpPr>
        <p:spPr>
          <a:xfrm>
            <a:off x="8337724" y="2663182"/>
            <a:ext cx="2324100" cy="1368300"/>
          </a:xfrm>
          <a:prstGeom prst="straightConnector1">
            <a:avLst/>
          </a:prstGeom>
          <a:noFill/>
          <a:ln cap="flat" cmpd="sng" w="28575">
            <a:solidFill>
              <a:schemeClr val="dk1"/>
            </a:solidFill>
            <a:prstDash val="solid"/>
            <a:round/>
            <a:headEnd len="sm" w="sm" type="none"/>
            <a:tailEnd len="sm" w="sm" type="none"/>
          </a:ln>
        </p:spPr>
      </p:cxnSp>
      <p:cxnSp>
        <p:nvCxnSpPr>
          <p:cNvPr id="437" name="Google Shape;437;p24"/>
          <p:cNvCxnSpPr>
            <a:endCxn id="424" idx="1"/>
          </p:cNvCxnSpPr>
          <p:nvPr/>
        </p:nvCxnSpPr>
        <p:spPr>
          <a:xfrm>
            <a:off x="8794924" y="2663182"/>
            <a:ext cx="1866900" cy="1368300"/>
          </a:xfrm>
          <a:prstGeom prst="straightConnector1">
            <a:avLst/>
          </a:prstGeom>
          <a:noFill/>
          <a:ln cap="flat" cmpd="sng" w="28575">
            <a:solidFill>
              <a:schemeClr val="dk1"/>
            </a:solidFill>
            <a:prstDash val="solid"/>
            <a:round/>
            <a:headEnd len="sm" w="sm" type="none"/>
            <a:tailEnd len="sm" w="sm" type="none"/>
          </a:ln>
        </p:spPr>
      </p:cxnSp>
      <p:cxnSp>
        <p:nvCxnSpPr>
          <p:cNvPr id="438" name="Google Shape;438;p24"/>
          <p:cNvCxnSpPr>
            <a:endCxn id="424" idx="1"/>
          </p:cNvCxnSpPr>
          <p:nvPr/>
        </p:nvCxnSpPr>
        <p:spPr>
          <a:xfrm>
            <a:off x="9247624" y="2636482"/>
            <a:ext cx="1414200" cy="1395000"/>
          </a:xfrm>
          <a:prstGeom prst="straightConnector1">
            <a:avLst/>
          </a:prstGeom>
          <a:noFill/>
          <a:ln cap="flat" cmpd="sng" w="28575">
            <a:solidFill>
              <a:srgbClr val="C00000"/>
            </a:solidFill>
            <a:prstDash val="solid"/>
            <a:round/>
            <a:headEnd len="sm" w="sm" type="none"/>
            <a:tailEnd len="sm" w="sm" type="none"/>
          </a:ln>
        </p:spPr>
      </p:cxnSp>
      <p:cxnSp>
        <p:nvCxnSpPr>
          <p:cNvPr id="439" name="Google Shape;439;p24"/>
          <p:cNvCxnSpPr>
            <a:endCxn id="424" idx="1"/>
          </p:cNvCxnSpPr>
          <p:nvPr/>
        </p:nvCxnSpPr>
        <p:spPr>
          <a:xfrm>
            <a:off x="9709324" y="2663182"/>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440" name="Google Shape;440;p24"/>
          <p:cNvCxnSpPr>
            <a:endCxn id="424" idx="1"/>
          </p:cNvCxnSpPr>
          <p:nvPr/>
        </p:nvCxnSpPr>
        <p:spPr>
          <a:xfrm>
            <a:off x="10166524" y="2663182"/>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441" name="Google Shape;441;p24"/>
          <p:cNvCxnSpPr>
            <a:endCxn id="424" idx="1"/>
          </p:cNvCxnSpPr>
          <p:nvPr/>
        </p:nvCxnSpPr>
        <p:spPr>
          <a:xfrm>
            <a:off x="10661524" y="2663182"/>
            <a:ext cx="300" cy="1368300"/>
          </a:xfrm>
          <a:prstGeom prst="straightConnector1">
            <a:avLst/>
          </a:prstGeom>
          <a:noFill/>
          <a:ln cap="flat" cmpd="sng" w="28575">
            <a:solidFill>
              <a:schemeClr val="dk1"/>
            </a:solidFill>
            <a:prstDash val="solid"/>
            <a:round/>
            <a:headEnd len="sm" w="sm" type="none"/>
            <a:tailEnd len="sm" w="sm" type="none"/>
          </a:ln>
        </p:spPr>
      </p:cxnSp>
      <p:cxnSp>
        <p:nvCxnSpPr>
          <p:cNvPr id="442" name="Google Shape;442;p24"/>
          <p:cNvCxnSpPr>
            <a:endCxn id="424" idx="1"/>
          </p:cNvCxnSpPr>
          <p:nvPr/>
        </p:nvCxnSpPr>
        <p:spPr>
          <a:xfrm flipH="1">
            <a:off x="10661824" y="2663182"/>
            <a:ext cx="495000" cy="1368300"/>
          </a:xfrm>
          <a:prstGeom prst="straightConnector1">
            <a:avLst/>
          </a:prstGeom>
          <a:noFill/>
          <a:ln cap="flat" cmpd="sng" w="28575">
            <a:solidFill>
              <a:schemeClr val="dk1"/>
            </a:solidFill>
            <a:prstDash val="solid"/>
            <a:round/>
            <a:headEnd len="sm" w="sm" type="none"/>
            <a:tailEnd len="sm" w="sm" type="none"/>
          </a:ln>
        </p:spPr>
      </p:cxnSp>
      <p:cxnSp>
        <p:nvCxnSpPr>
          <p:cNvPr id="443" name="Google Shape;443;p24"/>
          <p:cNvCxnSpPr>
            <a:endCxn id="424" idx="1"/>
          </p:cNvCxnSpPr>
          <p:nvPr/>
        </p:nvCxnSpPr>
        <p:spPr>
          <a:xfrm flipH="1">
            <a:off x="10661824" y="2663182"/>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444" name="Google Shape;444;p24"/>
          <p:cNvCxnSpPr>
            <a:endCxn id="424" idx="1"/>
          </p:cNvCxnSpPr>
          <p:nvPr/>
        </p:nvCxnSpPr>
        <p:spPr>
          <a:xfrm flipH="1">
            <a:off x="10661824" y="2663182"/>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445" name="Google Shape;445;p24"/>
          <p:cNvCxnSpPr>
            <a:endCxn id="424" idx="1"/>
          </p:cNvCxnSpPr>
          <p:nvPr/>
        </p:nvCxnSpPr>
        <p:spPr>
          <a:xfrm flipH="1">
            <a:off x="10661824" y="2663182"/>
            <a:ext cx="1882800" cy="1368300"/>
          </a:xfrm>
          <a:prstGeom prst="straightConnector1">
            <a:avLst/>
          </a:prstGeom>
          <a:noFill/>
          <a:ln cap="flat" cmpd="sng" w="28575">
            <a:solidFill>
              <a:schemeClr val="dk1"/>
            </a:solidFill>
            <a:prstDash val="solid"/>
            <a:round/>
            <a:headEnd len="sm" w="sm" type="none"/>
            <a:tailEnd len="sm" w="sm" type="none"/>
          </a:ln>
        </p:spPr>
      </p:cxnSp>
      <p:cxnSp>
        <p:nvCxnSpPr>
          <p:cNvPr id="446" name="Google Shape;446;p24"/>
          <p:cNvCxnSpPr>
            <a:endCxn id="424" idx="1"/>
          </p:cNvCxnSpPr>
          <p:nvPr/>
        </p:nvCxnSpPr>
        <p:spPr>
          <a:xfrm flipH="1">
            <a:off x="10661824" y="2677582"/>
            <a:ext cx="2324100" cy="1353900"/>
          </a:xfrm>
          <a:prstGeom prst="straightConnector1">
            <a:avLst/>
          </a:prstGeom>
          <a:noFill/>
          <a:ln cap="flat" cmpd="sng" w="28575">
            <a:solidFill>
              <a:schemeClr val="dk1"/>
            </a:solidFill>
            <a:prstDash val="solid"/>
            <a:round/>
            <a:headEnd len="sm" w="sm" type="none"/>
            <a:tailEnd len="sm" w="sm" type="none"/>
          </a:ln>
        </p:spPr>
      </p:cxnSp>
      <p:pic>
        <p:nvPicPr>
          <p:cNvPr descr="Web design with solid fill" id="447" name="Google Shape;447;p24"/>
          <p:cNvPicPr preferRelativeResize="0"/>
          <p:nvPr/>
        </p:nvPicPr>
        <p:blipFill rotWithShape="1">
          <a:blip r:embed="rId5">
            <a:alphaModFix/>
          </a:blip>
          <a:srcRect b="0" l="0" r="0" t="0"/>
          <a:stretch/>
        </p:blipFill>
        <p:spPr>
          <a:xfrm>
            <a:off x="6884616" y="2732361"/>
            <a:ext cx="914400" cy="914400"/>
          </a:xfrm>
          <a:prstGeom prst="rect">
            <a:avLst/>
          </a:prstGeom>
          <a:noFill/>
          <a:ln>
            <a:noFill/>
          </a:ln>
        </p:spPr>
      </p:pic>
      <p:sp>
        <p:nvSpPr>
          <p:cNvPr id="448" name="Google Shape;448;p24"/>
          <p:cNvSpPr txBox="1"/>
          <p:nvPr/>
        </p:nvSpPr>
        <p:spPr>
          <a:xfrm>
            <a:off x="8063042" y="1099522"/>
            <a:ext cx="5585183"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76923C"/>
                </a:solidFill>
                <a:latin typeface="Teko"/>
                <a:ea typeface="Teko"/>
                <a:cs typeface="Teko"/>
                <a:sym typeface="Teko"/>
              </a:rPr>
              <a:t>Downstream</a:t>
            </a:r>
            <a:endParaRPr/>
          </a:p>
        </p:txBody>
      </p:sp>
      <p:sp>
        <p:nvSpPr>
          <p:cNvPr id="449" name="Google Shape;449;p24"/>
          <p:cNvSpPr txBox="1"/>
          <p:nvPr/>
        </p:nvSpPr>
        <p:spPr>
          <a:xfrm>
            <a:off x="11955294" y="3646761"/>
            <a:ext cx="663964" cy="461665"/>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400">
                <a:solidFill>
                  <a:schemeClr val="lt1"/>
                </a:solidFill>
              </a:rPr>
              <a:t>ssh</a:t>
            </a:r>
            <a:endParaRPr/>
          </a:p>
        </p:txBody>
      </p:sp>
      <p:sp>
        <p:nvSpPr>
          <p:cNvPr id="450" name="Google Shape;450;p24"/>
          <p:cNvSpPr txBox="1"/>
          <p:nvPr/>
        </p:nvSpPr>
        <p:spPr>
          <a:xfrm>
            <a:off x="8321740" y="3596534"/>
            <a:ext cx="612668" cy="461665"/>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400">
                <a:solidFill>
                  <a:schemeClr val="lt1"/>
                </a:solidFill>
              </a:rPr>
              <a:t>apt</a:t>
            </a:r>
            <a:endParaRPr/>
          </a:p>
        </p:txBody>
      </p:sp>
      <p:sp>
        <p:nvSpPr>
          <p:cNvPr id="451" name="Google Shape;451;p24"/>
          <p:cNvSpPr txBox="1"/>
          <p:nvPr/>
        </p:nvSpPr>
        <p:spPr>
          <a:xfrm>
            <a:off x="9180127" y="4177774"/>
            <a:ext cx="681597" cy="461665"/>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400">
                <a:solidFill>
                  <a:schemeClr val="lt1"/>
                </a:solidFill>
              </a:rPr>
              <a:t>kde</a:t>
            </a:r>
            <a:endParaRPr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25"/>
          <p:cNvGrpSpPr/>
          <p:nvPr/>
        </p:nvGrpSpPr>
        <p:grpSpPr>
          <a:xfrm>
            <a:off x="0" y="9430739"/>
            <a:ext cx="18288000" cy="856468"/>
            <a:chOff x="0" y="9430739"/>
            <a:chExt cx="18288000" cy="856468"/>
          </a:xfrm>
        </p:grpSpPr>
        <p:sp>
          <p:nvSpPr>
            <p:cNvPr id="458" name="Google Shape;458;p25"/>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59" name="Google Shape;459;p25"/>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460" name="Google Shape;460;p25"/>
          <p:cNvSpPr txBox="1"/>
          <p:nvPr/>
        </p:nvSpPr>
        <p:spPr>
          <a:xfrm>
            <a:off x="381000" y="342900"/>
            <a:ext cx="407996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What’s wrong?</a:t>
            </a:r>
            <a:endParaRPr/>
          </a:p>
        </p:txBody>
      </p:sp>
      <p:sp>
        <p:nvSpPr>
          <p:cNvPr id="461" name="Google Shape;461;p25"/>
          <p:cNvSpPr txBox="1"/>
          <p:nvPr/>
        </p:nvSpPr>
        <p:spPr>
          <a:xfrm>
            <a:off x="381000" y="2400300"/>
            <a:ext cx="4801314" cy="4247317"/>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Experiment</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Results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462" name="Google Shape;462;p25"/>
          <p:cNvSpPr txBox="1"/>
          <p:nvPr/>
        </p:nvSpPr>
        <p:spPr>
          <a:xfrm>
            <a:off x="1066800" y="4908679"/>
            <a:ext cx="6232796" cy="2123658"/>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 (15%)</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 (65%)</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Missing modules (50%)</a:t>
            </a:r>
            <a:endParaRPr/>
          </a:p>
        </p:txBody>
      </p:sp>
      <p:sp>
        <p:nvSpPr>
          <p:cNvPr id="463" name="Google Shape;463;p25"/>
          <p:cNvSpPr/>
          <p:nvPr/>
        </p:nvSpPr>
        <p:spPr>
          <a:xfrm>
            <a:off x="7924800" y="1713389"/>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64" name="Google Shape;464;p25"/>
          <p:cNvSpPr/>
          <p:nvPr/>
        </p:nvSpPr>
        <p:spPr>
          <a:xfrm>
            <a:off x="10020605" y="4033857"/>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465" name="Google Shape;465;p25"/>
          <p:cNvCxnSpPr/>
          <p:nvPr/>
        </p:nvCxnSpPr>
        <p:spPr>
          <a:xfrm>
            <a:off x="83442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66" name="Google Shape;466;p25"/>
          <p:cNvCxnSpPr/>
          <p:nvPr/>
        </p:nvCxnSpPr>
        <p:spPr>
          <a:xfrm>
            <a:off x="88014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67" name="Google Shape;467;p25"/>
          <p:cNvCxnSpPr/>
          <p:nvPr/>
        </p:nvCxnSpPr>
        <p:spPr>
          <a:xfrm>
            <a:off x="9258605" y="1906478"/>
            <a:ext cx="0" cy="762000"/>
          </a:xfrm>
          <a:prstGeom prst="straightConnector1">
            <a:avLst/>
          </a:prstGeom>
          <a:noFill/>
          <a:ln cap="flat" cmpd="sng" w="28575">
            <a:solidFill>
              <a:srgbClr val="C00000"/>
            </a:solidFill>
            <a:prstDash val="solid"/>
            <a:round/>
            <a:headEnd len="sm" w="sm" type="none"/>
            <a:tailEnd len="sm" w="sm" type="none"/>
          </a:ln>
        </p:spPr>
      </p:cxnSp>
      <p:cxnSp>
        <p:nvCxnSpPr>
          <p:cNvPr id="468" name="Google Shape;468;p25"/>
          <p:cNvCxnSpPr/>
          <p:nvPr/>
        </p:nvCxnSpPr>
        <p:spPr>
          <a:xfrm>
            <a:off x="97158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69" name="Google Shape;469;p25"/>
          <p:cNvCxnSpPr/>
          <p:nvPr/>
        </p:nvCxnSpPr>
        <p:spPr>
          <a:xfrm>
            <a:off x="101730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70" name="Google Shape;470;p25"/>
          <p:cNvCxnSpPr/>
          <p:nvPr/>
        </p:nvCxnSpPr>
        <p:spPr>
          <a:xfrm>
            <a:off x="10668152"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71" name="Google Shape;471;p25"/>
          <p:cNvCxnSpPr/>
          <p:nvPr/>
        </p:nvCxnSpPr>
        <p:spPr>
          <a:xfrm>
            <a:off x="111636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72" name="Google Shape;472;p25"/>
          <p:cNvCxnSpPr/>
          <p:nvPr/>
        </p:nvCxnSpPr>
        <p:spPr>
          <a:xfrm>
            <a:off x="116208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73" name="Google Shape;473;p25"/>
          <p:cNvCxnSpPr/>
          <p:nvPr/>
        </p:nvCxnSpPr>
        <p:spPr>
          <a:xfrm>
            <a:off x="12078005" y="1906478"/>
            <a:ext cx="0" cy="762000"/>
          </a:xfrm>
          <a:prstGeom prst="straightConnector1">
            <a:avLst/>
          </a:prstGeom>
          <a:noFill/>
          <a:ln cap="flat" cmpd="sng" w="28575">
            <a:solidFill>
              <a:schemeClr val="dk1"/>
            </a:solidFill>
            <a:prstDash val="solid"/>
            <a:round/>
            <a:headEnd len="sm" w="sm" type="none"/>
            <a:tailEnd len="sm" w="sm" type="none"/>
          </a:ln>
        </p:spPr>
      </p:cxnSp>
      <p:cxnSp>
        <p:nvCxnSpPr>
          <p:cNvPr id="474" name="Google Shape;474;p25"/>
          <p:cNvCxnSpPr/>
          <p:nvPr/>
        </p:nvCxnSpPr>
        <p:spPr>
          <a:xfrm>
            <a:off x="12535205" y="1929338"/>
            <a:ext cx="0" cy="762000"/>
          </a:xfrm>
          <a:prstGeom prst="straightConnector1">
            <a:avLst/>
          </a:prstGeom>
          <a:noFill/>
          <a:ln cap="flat" cmpd="sng" w="28575">
            <a:solidFill>
              <a:schemeClr val="dk1"/>
            </a:solidFill>
            <a:prstDash val="solid"/>
            <a:round/>
            <a:headEnd len="sm" w="sm" type="none"/>
            <a:tailEnd len="sm" w="sm" type="none"/>
          </a:ln>
        </p:spPr>
      </p:cxnSp>
      <p:cxnSp>
        <p:nvCxnSpPr>
          <p:cNvPr id="475" name="Google Shape;475;p25"/>
          <p:cNvCxnSpPr/>
          <p:nvPr/>
        </p:nvCxnSpPr>
        <p:spPr>
          <a:xfrm>
            <a:off x="12992405" y="1929338"/>
            <a:ext cx="0" cy="762000"/>
          </a:xfrm>
          <a:prstGeom prst="straightConnector1">
            <a:avLst/>
          </a:prstGeom>
          <a:noFill/>
          <a:ln cap="flat" cmpd="sng" w="28575">
            <a:solidFill>
              <a:schemeClr val="dk1"/>
            </a:solidFill>
            <a:prstDash val="solid"/>
            <a:round/>
            <a:headEnd len="sm" w="sm" type="none"/>
            <a:tailEnd len="sm" w="sm" type="none"/>
          </a:ln>
        </p:spPr>
      </p:cxnSp>
      <p:cxnSp>
        <p:nvCxnSpPr>
          <p:cNvPr id="476" name="Google Shape;476;p25"/>
          <p:cNvCxnSpPr>
            <a:endCxn id="464" idx="1"/>
          </p:cNvCxnSpPr>
          <p:nvPr/>
        </p:nvCxnSpPr>
        <p:spPr>
          <a:xfrm>
            <a:off x="8344205" y="2665557"/>
            <a:ext cx="2324100" cy="1368300"/>
          </a:xfrm>
          <a:prstGeom prst="straightConnector1">
            <a:avLst/>
          </a:prstGeom>
          <a:noFill/>
          <a:ln cap="flat" cmpd="sng" w="28575">
            <a:solidFill>
              <a:schemeClr val="dk1"/>
            </a:solidFill>
            <a:prstDash val="solid"/>
            <a:round/>
            <a:headEnd len="sm" w="sm" type="none"/>
            <a:tailEnd len="sm" w="sm" type="none"/>
          </a:ln>
        </p:spPr>
      </p:cxnSp>
      <p:cxnSp>
        <p:nvCxnSpPr>
          <p:cNvPr id="477" name="Google Shape;477;p25"/>
          <p:cNvCxnSpPr>
            <a:endCxn id="464" idx="1"/>
          </p:cNvCxnSpPr>
          <p:nvPr/>
        </p:nvCxnSpPr>
        <p:spPr>
          <a:xfrm>
            <a:off x="8801405" y="2665557"/>
            <a:ext cx="1866900" cy="1368300"/>
          </a:xfrm>
          <a:prstGeom prst="straightConnector1">
            <a:avLst/>
          </a:prstGeom>
          <a:noFill/>
          <a:ln cap="flat" cmpd="sng" w="28575">
            <a:solidFill>
              <a:schemeClr val="dk1"/>
            </a:solidFill>
            <a:prstDash val="solid"/>
            <a:round/>
            <a:headEnd len="sm" w="sm" type="none"/>
            <a:tailEnd len="sm" w="sm" type="none"/>
          </a:ln>
        </p:spPr>
      </p:cxnSp>
      <p:cxnSp>
        <p:nvCxnSpPr>
          <p:cNvPr id="478" name="Google Shape;478;p25"/>
          <p:cNvCxnSpPr>
            <a:endCxn id="464" idx="1"/>
          </p:cNvCxnSpPr>
          <p:nvPr/>
        </p:nvCxnSpPr>
        <p:spPr>
          <a:xfrm>
            <a:off x="9254105" y="2638857"/>
            <a:ext cx="1414200" cy="1395000"/>
          </a:xfrm>
          <a:prstGeom prst="straightConnector1">
            <a:avLst/>
          </a:prstGeom>
          <a:noFill/>
          <a:ln cap="flat" cmpd="sng" w="28575">
            <a:solidFill>
              <a:srgbClr val="C00000"/>
            </a:solidFill>
            <a:prstDash val="solid"/>
            <a:round/>
            <a:headEnd len="sm" w="sm" type="none"/>
            <a:tailEnd len="sm" w="sm" type="none"/>
          </a:ln>
        </p:spPr>
      </p:cxnSp>
      <p:cxnSp>
        <p:nvCxnSpPr>
          <p:cNvPr id="479" name="Google Shape;479;p25"/>
          <p:cNvCxnSpPr>
            <a:endCxn id="464" idx="1"/>
          </p:cNvCxnSpPr>
          <p:nvPr/>
        </p:nvCxnSpPr>
        <p:spPr>
          <a:xfrm>
            <a:off x="9715805" y="2665557"/>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480" name="Google Shape;480;p25"/>
          <p:cNvCxnSpPr>
            <a:endCxn id="464" idx="1"/>
          </p:cNvCxnSpPr>
          <p:nvPr/>
        </p:nvCxnSpPr>
        <p:spPr>
          <a:xfrm>
            <a:off x="10173005" y="2665557"/>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481" name="Google Shape;481;p25"/>
          <p:cNvCxnSpPr>
            <a:endCxn id="464" idx="1"/>
          </p:cNvCxnSpPr>
          <p:nvPr/>
        </p:nvCxnSpPr>
        <p:spPr>
          <a:xfrm>
            <a:off x="10668005" y="2665557"/>
            <a:ext cx="300" cy="1368300"/>
          </a:xfrm>
          <a:prstGeom prst="straightConnector1">
            <a:avLst/>
          </a:prstGeom>
          <a:noFill/>
          <a:ln cap="flat" cmpd="sng" w="28575">
            <a:solidFill>
              <a:schemeClr val="dk1"/>
            </a:solidFill>
            <a:prstDash val="solid"/>
            <a:round/>
            <a:headEnd len="sm" w="sm" type="none"/>
            <a:tailEnd len="sm" w="sm" type="none"/>
          </a:ln>
        </p:spPr>
      </p:cxnSp>
      <p:cxnSp>
        <p:nvCxnSpPr>
          <p:cNvPr id="482" name="Google Shape;482;p25"/>
          <p:cNvCxnSpPr>
            <a:endCxn id="464" idx="1"/>
          </p:cNvCxnSpPr>
          <p:nvPr/>
        </p:nvCxnSpPr>
        <p:spPr>
          <a:xfrm flipH="1">
            <a:off x="10668305" y="2665557"/>
            <a:ext cx="495000" cy="1368300"/>
          </a:xfrm>
          <a:prstGeom prst="straightConnector1">
            <a:avLst/>
          </a:prstGeom>
          <a:noFill/>
          <a:ln cap="flat" cmpd="sng" w="28575">
            <a:solidFill>
              <a:schemeClr val="dk1"/>
            </a:solidFill>
            <a:prstDash val="solid"/>
            <a:round/>
            <a:headEnd len="sm" w="sm" type="none"/>
            <a:tailEnd len="sm" w="sm" type="none"/>
          </a:ln>
        </p:spPr>
      </p:cxnSp>
      <p:cxnSp>
        <p:nvCxnSpPr>
          <p:cNvPr id="483" name="Google Shape;483;p25"/>
          <p:cNvCxnSpPr>
            <a:endCxn id="464" idx="1"/>
          </p:cNvCxnSpPr>
          <p:nvPr/>
        </p:nvCxnSpPr>
        <p:spPr>
          <a:xfrm flipH="1">
            <a:off x="10668305" y="2665557"/>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484" name="Google Shape;484;p25"/>
          <p:cNvCxnSpPr>
            <a:endCxn id="464" idx="1"/>
          </p:cNvCxnSpPr>
          <p:nvPr/>
        </p:nvCxnSpPr>
        <p:spPr>
          <a:xfrm flipH="1">
            <a:off x="10668305" y="2665557"/>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485" name="Google Shape;485;p25"/>
          <p:cNvCxnSpPr>
            <a:endCxn id="464" idx="1"/>
          </p:cNvCxnSpPr>
          <p:nvPr/>
        </p:nvCxnSpPr>
        <p:spPr>
          <a:xfrm flipH="1">
            <a:off x="10668305" y="2665557"/>
            <a:ext cx="1882800" cy="1368300"/>
          </a:xfrm>
          <a:prstGeom prst="straightConnector1">
            <a:avLst/>
          </a:prstGeom>
          <a:noFill/>
          <a:ln cap="flat" cmpd="sng" w="28575">
            <a:solidFill>
              <a:schemeClr val="dk1"/>
            </a:solidFill>
            <a:prstDash val="solid"/>
            <a:round/>
            <a:headEnd len="sm" w="sm" type="none"/>
            <a:tailEnd len="sm" w="sm" type="none"/>
          </a:ln>
        </p:spPr>
      </p:cxnSp>
      <p:cxnSp>
        <p:nvCxnSpPr>
          <p:cNvPr id="486" name="Google Shape;486;p25"/>
          <p:cNvCxnSpPr>
            <a:endCxn id="464" idx="1"/>
          </p:cNvCxnSpPr>
          <p:nvPr/>
        </p:nvCxnSpPr>
        <p:spPr>
          <a:xfrm flipH="1">
            <a:off x="10668305" y="2679957"/>
            <a:ext cx="2324100" cy="1353900"/>
          </a:xfrm>
          <a:prstGeom prst="straightConnector1">
            <a:avLst/>
          </a:prstGeom>
          <a:noFill/>
          <a:ln cap="flat" cmpd="sng" w="28575">
            <a:solidFill>
              <a:schemeClr val="dk1"/>
            </a:solidFill>
            <a:prstDash val="solid"/>
            <a:round/>
            <a:headEnd len="sm" w="sm" type="none"/>
            <a:tailEnd len="sm" w="sm" type="none"/>
          </a:ln>
        </p:spPr>
      </p:cxnSp>
      <p:pic>
        <p:nvPicPr>
          <p:cNvPr descr="Web design with solid fill" id="487" name="Google Shape;487;p25"/>
          <p:cNvPicPr preferRelativeResize="0"/>
          <p:nvPr/>
        </p:nvPicPr>
        <p:blipFill rotWithShape="1">
          <a:blip r:embed="rId4">
            <a:alphaModFix/>
          </a:blip>
          <a:srcRect b="0" l="0" r="0" t="0"/>
          <a:stretch/>
        </p:blipFill>
        <p:spPr>
          <a:xfrm>
            <a:off x="6891097" y="2734736"/>
            <a:ext cx="914400" cy="914400"/>
          </a:xfrm>
          <a:prstGeom prst="rect">
            <a:avLst/>
          </a:prstGeom>
          <a:noFill/>
          <a:ln>
            <a:noFill/>
          </a:ln>
        </p:spPr>
      </p:pic>
      <p:sp>
        <p:nvSpPr>
          <p:cNvPr id="488" name="Google Shape;488;p25"/>
          <p:cNvSpPr txBox="1"/>
          <p:nvPr/>
        </p:nvSpPr>
        <p:spPr>
          <a:xfrm>
            <a:off x="8069523" y="1101897"/>
            <a:ext cx="5585183"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76923C"/>
                </a:solidFill>
                <a:latin typeface="Teko"/>
                <a:ea typeface="Teko"/>
                <a:cs typeface="Teko"/>
                <a:sym typeface="Teko"/>
              </a:rPr>
              <a:t>Downstream</a:t>
            </a:r>
            <a:endParaRPr/>
          </a:p>
        </p:txBody>
      </p:sp>
      <p:pic>
        <p:nvPicPr>
          <p:cNvPr descr="Building Brick Wall with solid fill" id="489" name="Google Shape;489;p25"/>
          <p:cNvPicPr preferRelativeResize="0"/>
          <p:nvPr/>
        </p:nvPicPr>
        <p:blipFill rotWithShape="1">
          <a:blip r:embed="rId5">
            <a:alphaModFix/>
          </a:blip>
          <a:srcRect b="0" l="0" r="0" t="0"/>
          <a:stretch/>
        </p:blipFill>
        <p:spPr>
          <a:xfrm>
            <a:off x="6677475" y="6533946"/>
            <a:ext cx="914400" cy="914400"/>
          </a:xfrm>
          <a:prstGeom prst="rect">
            <a:avLst/>
          </a:prstGeom>
          <a:noFill/>
          <a:ln>
            <a:noFill/>
          </a:ln>
        </p:spPr>
      </p:pic>
      <p:pic>
        <p:nvPicPr>
          <p:cNvPr descr="Question Mark with solid fill" id="490" name="Google Shape;490;p25"/>
          <p:cNvPicPr preferRelativeResize="0"/>
          <p:nvPr/>
        </p:nvPicPr>
        <p:blipFill rotWithShape="1">
          <a:blip r:embed="rId6">
            <a:alphaModFix/>
          </a:blip>
          <a:srcRect b="0" l="0" r="0" t="0"/>
          <a:stretch/>
        </p:blipFill>
        <p:spPr>
          <a:xfrm>
            <a:off x="7189361" y="6240782"/>
            <a:ext cx="583878" cy="583878"/>
          </a:xfrm>
          <a:prstGeom prst="rect">
            <a:avLst/>
          </a:prstGeom>
          <a:noFill/>
          <a:ln>
            <a:noFill/>
          </a:ln>
        </p:spPr>
      </p:pic>
      <p:sp>
        <p:nvSpPr>
          <p:cNvPr id="491" name="Google Shape;491;p25"/>
          <p:cNvSpPr/>
          <p:nvPr/>
        </p:nvSpPr>
        <p:spPr>
          <a:xfrm>
            <a:off x="8616802" y="5929198"/>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2" name="Google Shape;492;p25"/>
          <p:cNvSpPr/>
          <p:nvPr/>
        </p:nvSpPr>
        <p:spPr>
          <a:xfrm>
            <a:off x="10007409" y="5929198"/>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3" name="Google Shape;493;p25"/>
          <p:cNvSpPr/>
          <p:nvPr/>
        </p:nvSpPr>
        <p:spPr>
          <a:xfrm>
            <a:off x="13284009" y="5311543"/>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4" name="Google Shape;494;p25"/>
          <p:cNvSpPr/>
          <p:nvPr/>
        </p:nvSpPr>
        <p:spPr>
          <a:xfrm>
            <a:off x="11597387" y="5320289"/>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5" name="Google Shape;495;p25"/>
          <p:cNvSpPr/>
          <p:nvPr/>
        </p:nvSpPr>
        <p:spPr>
          <a:xfrm>
            <a:off x="13295554" y="6407016"/>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6" name="Google Shape;496;p25"/>
          <p:cNvSpPr/>
          <p:nvPr/>
        </p:nvSpPr>
        <p:spPr>
          <a:xfrm>
            <a:off x="11608932" y="6415762"/>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97" name="Google Shape;497;p25"/>
          <p:cNvSpPr/>
          <p:nvPr/>
        </p:nvSpPr>
        <p:spPr>
          <a:xfrm>
            <a:off x="7918319" y="5114034"/>
            <a:ext cx="8642289" cy="2105386"/>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498" name="Google Shape;498;p25"/>
          <p:cNvCxnSpPr>
            <a:stCxn id="491" idx="6"/>
            <a:endCxn id="492" idx="2"/>
          </p:cNvCxnSpPr>
          <p:nvPr/>
        </p:nvCxnSpPr>
        <p:spPr>
          <a:xfrm>
            <a:off x="9200680" y="6221137"/>
            <a:ext cx="806700" cy="0"/>
          </a:xfrm>
          <a:prstGeom prst="straightConnector1">
            <a:avLst/>
          </a:prstGeom>
          <a:noFill/>
          <a:ln cap="flat" cmpd="sng" w="28575">
            <a:solidFill>
              <a:schemeClr val="dk1"/>
            </a:solidFill>
            <a:prstDash val="solid"/>
            <a:round/>
            <a:headEnd len="sm" w="sm" type="none"/>
            <a:tailEnd len="med" w="med" type="triangle"/>
          </a:ln>
        </p:spPr>
      </p:cxnSp>
      <p:cxnSp>
        <p:nvCxnSpPr>
          <p:cNvPr id="499" name="Google Shape;499;p25"/>
          <p:cNvCxnSpPr>
            <a:stCxn id="492" idx="6"/>
            <a:endCxn id="494" idx="2"/>
          </p:cNvCxnSpPr>
          <p:nvPr/>
        </p:nvCxnSpPr>
        <p:spPr>
          <a:xfrm flipH="1" rot="10800000">
            <a:off x="10591287" y="5612137"/>
            <a:ext cx="1006200" cy="609000"/>
          </a:xfrm>
          <a:prstGeom prst="straightConnector1">
            <a:avLst/>
          </a:prstGeom>
          <a:noFill/>
          <a:ln cap="flat" cmpd="sng" w="28575">
            <a:solidFill>
              <a:schemeClr val="dk1"/>
            </a:solidFill>
            <a:prstDash val="solid"/>
            <a:round/>
            <a:headEnd len="sm" w="sm" type="none"/>
            <a:tailEnd len="med" w="med" type="triangle"/>
          </a:ln>
        </p:spPr>
      </p:cxnSp>
      <p:cxnSp>
        <p:nvCxnSpPr>
          <p:cNvPr id="500" name="Google Shape;500;p25"/>
          <p:cNvCxnSpPr>
            <a:stCxn id="492" idx="6"/>
            <a:endCxn id="496" idx="2"/>
          </p:cNvCxnSpPr>
          <p:nvPr/>
        </p:nvCxnSpPr>
        <p:spPr>
          <a:xfrm>
            <a:off x="10591287" y="6221137"/>
            <a:ext cx="1017600" cy="486600"/>
          </a:xfrm>
          <a:prstGeom prst="straightConnector1">
            <a:avLst/>
          </a:prstGeom>
          <a:noFill/>
          <a:ln cap="flat" cmpd="sng" w="28575">
            <a:solidFill>
              <a:schemeClr val="dk1"/>
            </a:solidFill>
            <a:prstDash val="dashDot"/>
            <a:round/>
            <a:headEnd len="sm" w="sm" type="none"/>
            <a:tailEnd len="med" w="med" type="triangle"/>
          </a:ln>
        </p:spPr>
      </p:cxnSp>
      <p:cxnSp>
        <p:nvCxnSpPr>
          <p:cNvPr id="501" name="Google Shape;501;p25"/>
          <p:cNvCxnSpPr>
            <a:stCxn id="494" idx="6"/>
            <a:endCxn id="493" idx="2"/>
          </p:cNvCxnSpPr>
          <p:nvPr/>
        </p:nvCxnSpPr>
        <p:spPr>
          <a:xfrm flipH="1" rot="10800000">
            <a:off x="12181265" y="5603528"/>
            <a:ext cx="1102800" cy="8700"/>
          </a:xfrm>
          <a:prstGeom prst="straightConnector1">
            <a:avLst/>
          </a:prstGeom>
          <a:noFill/>
          <a:ln cap="flat" cmpd="sng" w="28575">
            <a:solidFill>
              <a:schemeClr val="dk1"/>
            </a:solidFill>
            <a:prstDash val="solid"/>
            <a:round/>
            <a:headEnd len="sm" w="sm" type="none"/>
            <a:tailEnd len="med" w="med" type="triangle"/>
          </a:ln>
        </p:spPr>
      </p:cxnSp>
      <p:cxnSp>
        <p:nvCxnSpPr>
          <p:cNvPr id="502" name="Google Shape;502;p25"/>
          <p:cNvCxnSpPr>
            <a:stCxn id="496" idx="6"/>
            <a:endCxn id="495" idx="2"/>
          </p:cNvCxnSpPr>
          <p:nvPr/>
        </p:nvCxnSpPr>
        <p:spPr>
          <a:xfrm flipH="1" rot="10800000">
            <a:off x="12192810" y="6699001"/>
            <a:ext cx="1102800" cy="8700"/>
          </a:xfrm>
          <a:prstGeom prst="straightConnector1">
            <a:avLst/>
          </a:prstGeom>
          <a:noFill/>
          <a:ln cap="flat" cmpd="sng" w="28575">
            <a:solidFill>
              <a:schemeClr val="dk1"/>
            </a:solidFill>
            <a:prstDash val="solid"/>
            <a:round/>
            <a:headEnd len="sm" w="sm" type="none"/>
            <a:tailEnd len="med" w="med" type="triangle"/>
          </a:ln>
        </p:spPr>
      </p:cxnSp>
      <p:sp>
        <p:nvSpPr>
          <p:cNvPr id="503" name="Google Shape;503;p25"/>
          <p:cNvSpPr/>
          <p:nvPr/>
        </p:nvSpPr>
        <p:spPr>
          <a:xfrm>
            <a:off x="14984516" y="5311543"/>
            <a:ext cx="583878" cy="583878"/>
          </a:xfrm>
          <a:prstGeom prst="ellipse">
            <a:avLst/>
          </a:prstGeom>
          <a:solidFill>
            <a:srgbClr val="C00000"/>
          </a:solid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04" name="Google Shape;504;p25"/>
          <p:cNvSpPr/>
          <p:nvPr/>
        </p:nvSpPr>
        <p:spPr>
          <a:xfrm>
            <a:off x="14982176" y="6407016"/>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505" name="Google Shape;505;p25"/>
          <p:cNvCxnSpPr>
            <a:stCxn id="493" idx="6"/>
            <a:endCxn id="503" idx="2"/>
          </p:cNvCxnSpPr>
          <p:nvPr/>
        </p:nvCxnSpPr>
        <p:spPr>
          <a:xfrm>
            <a:off x="13867887" y="5603482"/>
            <a:ext cx="1116600" cy="0"/>
          </a:xfrm>
          <a:prstGeom prst="straightConnector1">
            <a:avLst/>
          </a:prstGeom>
          <a:noFill/>
          <a:ln cap="flat" cmpd="sng" w="28575">
            <a:solidFill>
              <a:schemeClr val="dk1"/>
            </a:solidFill>
            <a:prstDash val="solid"/>
            <a:round/>
            <a:headEnd len="sm" w="sm" type="none"/>
            <a:tailEnd len="med" w="med" type="triangle"/>
          </a:ln>
        </p:spPr>
      </p:cxnSp>
      <p:cxnSp>
        <p:nvCxnSpPr>
          <p:cNvPr id="506" name="Google Shape;506;p25"/>
          <p:cNvCxnSpPr>
            <a:stCxn id="495" idx="6"/>
            <a:endCxn id="504" idx="2"/>
          </p:cNvCxnSpPr>
          <p:nvPr/>
        </p:nvCxnSpPr>
        <p:spPr>
          <a:xfrm>
            <a:off x="13879432" y="6698955"/>
            <a:ext cx="1102800" cy="0"/>
          </a:xfrm>
          <a:prstGeom prst="straightConnector1">
            <a:avLst/>
          </a:prstGeom>
          <a:noFill/>
          <a:ln cap="flat" cmpd="sng" w="28575">
            <a:solidFill>
              <a:schemeClr val="dk1"/>
            </a:solidFill>
            <a:prstDash val="solid"/>
            <a:round/>
            <a:headEnd len="sm" w="sm" type="none"/>
            <a:tailEnd len="med" w="med" type="triangle"/>
          </a:ln>
        </p:spPr>
      </p:cxnSp>
      <p:sp>
        <p:nvSpPr>
          <p:cNvPr id="507" name="Google Shape;507;p25"/>
          <p:cNvSpPr txBox="1"/>
          <p:nvPr/>
        </p:nvSpPr>
        <p:spPr>
          <a:xfrm>
            <a:off x="7972411" y="5169103"/>
            <a:ext cx="1385316"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C00000"/>
                </a:solidFill>
                <a:latin typeface="Teko"/>
                <a:ea typeface="Teko"/>
                <a:cs typeface="Teko"/>
                <a:sym typeface="Teko"/>
              </a:rPr>
              <a:t>Upstream</a:t>
            </a:r>
            <a:endParaRPr/>
          </a:p>
        </p:txBody>
      </p:sp>
      <p:sp>
        <p:nvSpPr>
          <p:cNvPr id="508" name="Google Shape;508;p25"/>
          <p:cNvSpPr txBox="1"/>
          <p:nvPr/>
        </p:nvSpPr>
        <p:spPr>
          <a:xfrm>
            <a:off x="10005173" y="5498882"/>
            <a:ext cx="681597"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400"/>
              <a:t>ops</a:t>
            </a:r>
            <a:endParaRPr sz="1800"/>
          </a:p>
        </p:txBody>
      </p:sp>
      <p:sp>
        <p:nvSpPr>
          <p:cNvPr id="509" name="Google Shape;509;p25"/>
          <p:cNvSpPr/>
          <p:nvPr/>
        </p:nvSpPr>
        <p:spPr>
          <a:xfrm>
            <a:off x="15432187" y="5106811"/>
            <a:ext cx="1006100" cy="1071679"/>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0" name="Google Shape;510;p25"/>
          <p:cNvSpPr/>
          <p:nvPr/>
        </p:nvSpPr>
        <p:spPr>
          <a:xfrm>
            <a:off x="8623729" y="8131773"/>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1" name="Google Shape;511;p25"/>
          <p:cNvSpPr/>
          <p:nvPr/>
        </p:nvSpPr>
        <p:spPr>
          <a:xfrm>
            <a:off x="10014336" y="8131773"/>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2" name="Google Shape;512;p25"/>
          <p:cNvSpPr/>
          <p:nvPr/>
        </p:nvSpPr>
        <p:spPr>
          <a:xfrm>
            <a:off x="13290936" y="7514118"/>
            <a:ext cx="583878" cy="583878"/>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3" name="Google Shape;513;p25"/>
          <p:cNvSpPr/>
          <p:nvPr/>
        </p:nvSpPr>
        <p:spPr>
          <a:xfrm>
            <a:off x="11604314" y="7522864"/>
            <a:ext cx="583878" cy="583878"/>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4" name="Google Shape;514;p25"/>
          <p:cNvSpPr/>
          <p:nvPr/>
        </p:nvSpPr>
        <p:spPr>
          <a:xfrm>
            <a:off x="13302481" y="8609591"/>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5" name="Google Shape;515;p25"/>
          <p:cNvSpPr/>
          <p:nvPr/>
        </p:nvSpPr>
        <p:spPr>
          <a:xfrm>
            <a:off x="11615859" y="8618337"/>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16" name="Google Shape;516;p25"/>
          <p:cNvSpPr/>
          <p:nvPr/>
        </p:nvSpPr>
        <p:spPr>
          <a:xfrm>
            <a:off x="7925246" y="7316609"/>
            <a:ext cx="8642289" cy="2105386"/>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517" name="Google Shape;517;p25"/>
          <p:cNvCxnSpPr>
            <a:stCxn id="510" idx="6"/>
            <a:endCxn id="511" idx="2"/>
          </p:cNvCxnSpPr>
          <p:nvPr/>
        </p:nvCxnSpPr>
        <p:spPr>
          <a:xfrm>
            <a:off x="9207607" y="8423712"/>
            <a:ext cx="806700" cy="0"/>
          </a:xfrm>
          <a:prstGeom prst="straightConnector1">
            <a:avLst/>
          </a:prstGeom>
          <a:noFill/>
          <a:ln cap="flat" cmpd="sng" w="28575">
            <a:solidFill>
              <a:schemeClr val="dk1"/>
            </a:solidFill>
            <a:prstDash val="solid"/>
            <a:round/>
            <a:headEnd len="sm" w="sm" type="none"/>
            <a:tailEnd len="med" w="med" type="triangle"/>
          </a:ln>
        </p:spPr>
      </p:cxnSp>
      <p:cxnSp>
        <p:nvCxnSpPr>
          <p:cNvPr id="518" name="Google Shape;518;p25"/>
          <p:cNvCxnSpPr>
            <a:stCxn id="511" idx="6"/>
            <a:endCxn id="513" idx="2"/>
          </p:cNvCxnSpPr>
          <p:nvPr/>
        </p:nvCxnSpPr>
        <p:spPr>
          <a:xfrm flipH="1" rot="10800000">
            <a:off x="10598214" y="7814712"/>
            <a:ext cx="1006200" cy="609000"/>
          </a:xfrm>
          <a:prstGeom prst="straightConnector1">
            <a:avLst/>
          </a:prstGeom>
          <a:noFill/>
          <a:ln cap="flat" cmpd="sng" w="28575">
            <a:solidFill>
              <a:srgbClr val="A5A5A5"/>
            </a:solidFill>
            <a:prstDash val="solid"/>
            <a:round/>
            <a:headEnd len="sm" w="sm" type="none"/>
            <a:tailEnd len="med" w="med" type="triangle"/>
          </a:ln>
        </p:spPr>
      </p:cxnSp>
      <p:cxnSp>
        <p:nvCxnSpPr>
          <p:cNvPr id="519" name="Google Shape;519;p25"/>
          <p:cNvCxnSpPr>
            <a:stCxn id="511" idx="6"/>
            <a:endCxn id="515" idx="2"/>
          </p:cNvCxnSpPr>
          <p:nvPr/>
        </p:nvCxnSpPr>
        <p:spPr>
          <a:xfrm>
            <a:off x="10598214" y="8423712"/>
            <a:ext cx="1017600" cy="486600"/>
          </a:xfrm>
          <a:prstGeom prst="straightConnector1">
            <a:avLst/>
          </a:prstGeom>
          <a:noFill/>
          <a:ln cap="flat" cmpd="sng" w="28575">
            <a:solidFill>
              <a:schemeClr val="dk1"/>
            </a:solidFill>
            <a:prstDash val="solid"/>
            <a:round/>
            <a:headEnd len="sm" w="sm" type="none"/>
            <a:tailEnd len="med" w="med" type="triangle"/>
          </a:ln>
        </p:spPr>
      </p:cxnSp>
      <p:cxnSp>
        <p:nvCxnSpPr>
          <p:cNvPr id="520" name="Google Shape;520;p25"/>
          <p:cNvCxnSpPr>
            <a:stCxn id="513" idx="6"/>
            <a:endCxn id="512" idx="2"/>
          </p:cNvCxnSpPr>
          <p:nvPr/>
        </p:nvCxnSpPr>
        <p:spPr>
          <a:xfrm flipH="1" rot="10800000">
            <a:off x="12188192" y="7806103"/>
            <a:ext cx="1102800" cy="8700"/>
          </a:xfrm>
          <a:prstGeom prst="straightConnector1">
            <a:avLst/>
          </a:prstGeom>
          <a:noFill/>
          <a:ln cap="flat" cmpd="sng" w="28575">
            <a:solidFill>
              <a:srgbClr val="A5A5A5"/>
            </a:solidFill>
            <a:prstDash val="solid"/>
            <a:round/>
            <a:headEnd len="sm" w="sm" type="none"/>
            <a:tailEnd len="med" w="med" type="triangle"/>
          </a:ln>
        </p:spPr>
      </p:cxnSp>
      <p:cxnSp>
        <p:nvCxnSpPr>
          <p:cNvPr id="521" name="Google Shape;521;p25"/>
          <p:cNvCxnSpPr>
            <a:stCxn id="515" idx="6"/>
            <a:endCxn id="514" idx="2"/>
          </p:cNvCxnSpPr>
          <p:nvPr/>
        </p:nvCxnSpPr>
        <p:spPr>
          <a:xfrm flipH="1" rot="10800000">
            <a:off x="12199737" y="8901576"/>
            <a:ext cx="1102800" cy="8700"/>
          </a:xfrm>
          <a:prstGeom prst="straightConnector1">
            <a:avLst/>
          </a:prstGeom>
          <a:noFill/>
          <a:ln cap="flat" cmpd="sng" w="28575">
            <a:solidFill>
              <a:schemeClr val="dk1"/>
            </a:solidFill>
            <a:prstDash val="solid"/>
            <a:round/>
            <a:headEnd len="sm" w="sm" type="none"/>
            <a:tailEnd len="med" w="med" type="triangle"/>
          </a:ln>
        </p:spPr>
      </p:cxnSp>
      <p:sp>
        <p:nvSpPr>
          <p:cNvPr id="522" name="Google Shape;522;p25"/>
          <p:cNvSpPr/>
          <p:nvPr/>
        </p:nvSpPr>
        <p:spPr>
          <a:xfrm>
            <a:off x="14991443" y="7514118"/>
            <a:ext cx="583878" cy="583878"/>
          </a:xfrm>
          <a:prstGeom prst="ellipse">
            <a:avLst/>
          </a:prstGeom>
          <a:solidFill>
            <a:srgbClr val="FFAFAF"/>
          </a:solid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23" name="Google Shape;523;p25"/>
          <p:cNvSpPr/>
          <p:nvPr/>
        </p:nvSpPr>
        <p:spPr>
          <a:xfrm>
            <a:off x="14989103" y="8609591"/>
            <a:ext cx="583878" cy="583878"/>
          </a:xfrm>
          <a:prstGeom prst="ellipse">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524" name="Google Shape;524;p25"/>
          <p:cNvCxnSpPr>
            <a:stCxn id="512" idx="6"/>
            <a:endCxn id="522" idx="2"/>
          </p:cNvCxnSpPr>
          <p:nvPr/>
        </p:nvCxnSpPr>
        <p:spPr>
          <a:xfrm>
            <a:off x="13874814" y="7806057"/>
            <a:ext cx="1116600" cy="0"/>
          </a:xfrm>
          <a:prstGeom prst="straightConnector1">
            <a:avLst/>
          </a:prstGeom>
          <a:noFill/>
          <a:ln cap="flat" cmpd="sng" w="28575">
            <a:solidFill>
              <a:srgbClr val="A5A5A5"/>
            </a:solidFill>
            <a:prstDash val="solid"/>
            <a:round/>
            <a:headEnd len="sm" w="sm" type="none"/>
            <a:tailEnd len="med" w="med" type="triangle"/>
          </a:ln>
        </p:spPr>
      </p:cxnSp>
      <p:cxnSp>
        <p:nvCxnSpPr>
          <p:cNvPr id="525" name="Google Shape;525;p25"/>
          <p:cNvCxnSpPr>
            <a:stCxn id="514" idx="6"/>
            <a:endCxn id="523" idx="2"/>
          </p:cNvCxnSpPr>
          <p:nvPr/>
        </p:nvCxnSpPr>
        <p:spPr>
          <a:xfrm>
            <a:off x="13886359" y="8901530"/>
            <a:ext cx="1102800" cy="0"/>
          </a:xfrm>
          <a:prstGeom prst="straightConnector1">
            <a:avLst/>
          </a:prstGeom>
          <a:noFill/>
          <a:ln cap="flat" cmpd="sng" w="28575">
            <a:solidFill>
              <a:schemeClr val="dk1"/>
            </a:solidFill>
            <a:prstDash val="solid"/>
            <a:round/>
            <a:headEnd len="sm" w="sm" type="none"/>
            <a:tailEnd len="med" w="med" type="triangle"/>
          </a:ln>
        </p:spPr>
      </p:cxnSp>
      <p:sp>
        <p:nvSpPr>
          <p:cNvPr id="526" name="Google Shape;526;p25"/>
          <p:cNvSpPr txBox="1"/>
          <p:nvPr/>
        </p:nvSpPr>
        <p:spPr>
          <a:xfrm>
            <a:off x="7979338" y="7371678"/>
            <a:ext cx="1726755"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76923C"/>
                </a:solidFill>
                <a:latin typeface="Teko"/>
                <a:ea typeface="Teko"/>
                <a:cs typeface="Teko"/>
                <a:sym typeface="Teko"/>
              </a:rPr>
              <a:t>Downstream</a:t>
            </a:r>
            <a:endParaRPr b="1" sz="2800">
              <a:solidFill>
                <a:srgbClr val="C00000"/>
              </a:solidFill>
              <a:latin typeface="Teko"/>
              <a:ea typeface="Teko"/>
              <a:cs typeface="Teko"/>
              <a:sym typeface="Teko"/>
            </a:endParaRPr>
          </a:p>
        </p:txBody>
      </p:sp>
      <p:sp>
        <p:nvSpPr>
          <p:cNvPr id="527" name="Google Shape;527;p25"/>
          <p:cNvSpPr txBox="1"/>
          <p:nvPr/>
        </p:nvSpPr>
        <p:spPr>
          <a:xfrm>
            <a:off x="10012100" y="7701457"/>
            <a:ext cx="681597"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400"/>
              <a:t>ops</a:t>
            </a:r>
            <a:endParaRPr sz="1800"/>
          </a:p>
        </p:txBody>
      </p:sp>
      <p:sp>
        <p:nvSpPr>
          <p:cNvPr id="528" name="Google Shape;528;p25"/>
          <p:cNvSpPr/>
          <p:nvPr/>
        </p:nvSpPr>
        <p:spPr>
          <a:xfrm>
            <a:off x="10278495" y="7612220"/>
            <a:ext cx="2546265" cy="710104"/>
          </a:xfrm>
          <a:prstGeom prst="mathMultiply">
            <a:avLst>
              <a:gd fmla="val 23520" name="adj1"/>
            </a:avLst>
          </a:prstGeom>
          <a:solidFill>
            <a:srgbClr val="C00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solidFill>
                  <a:schemeClr val="dk1"/>
                </a:solidFill>
                <a:latin typeface="Calibri"/>
                <a:ea typeface="Calibri"/>
                <a:cs typeface="Calibri"/>
                <a:sym typeface="Calibri"/>
              </a:rPr>
              <a:t>Missing</a:t>
            </a:r>
            <a:endParaRPr/>
          </a:p>
        </p:txBody>
      </p:sp>
      <p:pic>
        <p:nvPicPr>
          <p:cNvPr descr="A black background with a black square&#10;&#10;Description automatically generated with medium confidence" id="529" name="Google Shape;529;p25"/>
          <p:cNvPicPr preferRelativeResize="0"/>
          <p:nvPr/>
        </p:nvPicPr>
        <p:blipFill rotWithShape="1">
          <a:blip r:embed="rId7">
            <a:alphaModFix/>
          </a:blip>
          <a:srcRect b="0" l="0" r="0" t="0"/>
          <a:stretch/>
        </p:blipFill>
        <p:spPr>
          <a:xfrm>
            <a:off x="6820205" y="154989"/>
            <a:ext cx="1142695" cy="1142695"/>
          </a:xfrm>
          <a:prstGeom prst="rect">
            <a:avLst/>
          </a:prstGeom>
          <a:noFill/>
          <a:ln>
            <a:noFill/>
          </a:ln>
        </p:spPr>
      </p:pic>
      <p:sp>
        <p:nvSpPr>
          <p:cNvPr id="530" name="Google Shape;530;p25"/>
          <p:cNvSpPr txBox="1"/>
          <p:nvPr/>
        </p:nvSpPr>
        <p:spPr>
          <a:xfrm>
            <a:off x="7962900" y="370720"/>
            <a:ext cx="305724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/dev/raw-gadget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grpSp>
        <p:nvGrpSpPr>
          <p:cNvPr id="64" name="Google Shape;64;p8"/>
          <p:cNvGrpSpPr/>
          <p:nvPr/>
        </p:nvGrpSpPr>
        <p:grpSpPr>
          <a:xfrm>
            <a:off x="0" y="9430739"/>
            <a:ext cx="18288000" cy="856468"/>
            <a:chOff x="0" y="9430739"/>
            <a:chExt cx="18288000" cy="856468"/>
          </a:xfrm>
        </p:grpSpPr>
        <p:sp>
          <p:nvSpPr>
            <p:cNvPr id="65" name="Google Shape;65;p8"/>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66" name="Google Shape;66;p8"/>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67" name="Google Shape;67;p8"/>
          <p:cNvSpPr txBox="1"/>
          <p:nvPr/>
        </p:nvSpPr>
        <p:spPr>
          <a:xfrm>
            <a:off x="381000" y="342900"/>
            <a:ext cx="515237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Fuzzer v.s. Exploits</a:t>
            </a:r>
            <a:endParaRPr b="1" sz="6000">
              <a:latin typeface="Teko"/>
              <a:ea typeface="Teko"/>
              <a:cs typeface="Teko"/>
              <a:sym typeface="Teko"/>
            </a:endParaRPr>
          </a:p>
        </p:txBody>
      </p:sp>
      <p:pic>
        <p:nvPicPr>
          <p:cNvPr descr="Bug with solid fill" id="68" name="Google Shape;68;p8"/>
          <p:cNvPicPr preferRelativeResize="0"/>
          <p:nvPr/>
        </p:nvPicPr>
        <p:blipFill rotWithShape="1">
          <a:blip r:embed="rId4">
            <a:alphaModFix/>
          </a:blip>
          <a:srcRect b="0" l="0" r="0" t="0"/>
          <a:stretch/>
        </p:blipFill>
        <p:spPr>
          <a:xfrm>
            <a:off x="8574249" y="3864955"/>
            <a:ext cx="1815981" cy="1815981"/>
          </a:xfrm>
          <a:prstGeom prst="rect">
            <a:avLst/>
          </a:prstGeom>
          <a:noFill/>
          <a:ln>
            <a:noFill/>
          </a:ln>
        </p:spPr>
      </p:pic>
      <p:sp>
        <p:nvSpPr>
          <p:cNvPr id="69" name="Google Shape;69;p8"/>
          <p:cNvSpPr txBox="1"/>
          <p:nvPr/>
        </p:nvSpPr>
        <p:spPr>
          <a:xfrm>
            <a:off x="8952399" y="5871888"/>
            <a:ext cx="105967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Bugs</a:t>
            </a:r>
            <a:endParaRPr/>
          </a:p>
        </p:txBody>
      </p:sp>
      <p:cxnSp>
        <p:nvCxnSpPr>
          <p:cNvPr id="70" name="Google Shape;70;p8"/>
          <p:cNvCxnSpPr/>
          <p:nvPr/>
        </p:nvCxnSpPr>
        <p:spPr>
          <a:xfrm>
            <a:off x="10535510" y="4772945"/>
            <a:ext cx="3486684" cy="0"/>
          </a:xfrm>
          <a:prstGeom prst="straightConnector1">
            <a:avLst/>
          </a:prstGeom>
          <a:noFill/>
          <a:ln cap="flat" cmpd="sng" w="38100">
            <a:solidFill>
              <a:schemeClr val="dk1"/>
            </a:solidFill>
            <a:prstDash val="solid"/>
            <a:round/>
            <a:headEnd len="sm" w="sm" type="none"/>
            <a:tailEnd len="med" w="med" type="triangle"/>
          </a:ln>
        </p:spPr>
      </p:cxnSp>
      <p:pic>
        <p:nvPicPr>
          <p:cNvPr descr="Devil face with solid fill with solid fill" id="71" name="Google Shape;71;p8"/>
          <p:cNvPicPr preferRelativeResize="0"/>
          <p:nvPr/>
        </p:nvPicPr>
        <p:blipFill rotWithShape="1">
          <a:blip r:embed="rId5">
            <a:alphaModFix/>
          </a:blip>
          <a:srcRect b="0" l="0" r="0" t="0"/>
          <a:stretch/>
        </p:blipFill>
        <p:spPr>
          <a:xfrm>
            <a:off x="14479394" y="3996865"/>
            <a:ext cx="1696342" cy="1696342"/>
          </a:xfrm>
          <a:prstGeom prst="rect">
            <a:avLst/>
          </a:prstGeom>
          <a:noFill/>
          <a:ln>
            <a:noFill/>
          </a:ln>
        </p:spPr>
      </p:pic>
      <p:sp>
        <p:nvSpPr>
          <p:cNvPr id="72" name="Google Shape;72;p8"/>
          <p:cNvSpPr txBox="1"/>
          <p:nvPr/>
        </p:nvSpPr>
        <p:spPr>
          <a:xfrm>
            <a:off x="14695175" y="5871888"/>
            <a:ext cx="1583108"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Exploits  </a:t>
            </a:r>
            <a:endParaRPr sz="4000">
              <a:latin typeface="Teko"/>
              <a:ea typeface="Teko"/>
              <a:cs typeface="Teko"/>
              <a:sym typeface="Teko"/>
            </a:endParaRPr>
          </a:p>
        </p:txBody>
      </p:sp>
      <p:pic>
        <p:nvPicPr>
          <p:cNvPr descr="Bug with solid fill" id="73" name="Google Shape;73;p8"/>
          <p:cNvPicPr preferRelativeResize="0"/>
          <p:nvPr/>
        </p:nvPicPr>
        <p:blipFill rotWithShape="1">
          <a:blip r:embed="rId6">
            <a:alphaModFix/>
          </a:blip>
          <a:srcRect b="0" l="0" r="0" t="0"/>
          <a:stretch/>
        </p:blipFill>
        <p:spPr>
          <a:xfrm>
            <a:off x="8574247" y="3864954"/>
            <a:ext cx="1815981" cy="1815981"/>
          </a:xfrm>
          <a:prstGeom prst="rect">
            <a:avLst/>
          </a:prstGeom>
          <a:noFill/>
          <a:ln>
            <a:noFill/>
          </a:ln>
        </p:spPr>
      </p:pic>
      <p:sp>
        <p:nvSpPr>
          <p:cNvPr id="74" name="Google Shape;74;p8"/>
          <p:cNvSpPr txBox="1"/>
          <p:nvPr/>
        </p:nvSpPr>
        <p:spPr>
          <a:xfrm>
            <a:off x="8203368" y="5871888"/>
            <a:ext cx="318772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Exploitable Bugs</a:t>
            </a:r>
            <a:endParaRPr/>
          </a:p>
        </p:txBody>
      </p:sp>
      <p:pic>
        <p:nvPicPr>
          <p:cNvPr descr="Customer review with solid fill" id="75" name="Google Shape;75;p8"/>
          <p:cNvPicPr preferRelativeResize="0"/>
          <p:nvPr/>
        </p:nvPicPr>
        <p:blipFill rotWithShape="1">
          <a:blip r:embed="rId7">
            <a:alphaModFix/>
          </a:blip>
          <a:srcRect b="0" l="0" r="0" t="0"/>
          <a:stretch/>
        </p:blipFill>
        <p:spPr>
          <a:xfrm>
            <a:off x="2035089" y="1295742"/>
            <a:ext cx="1673158" cy="1673158"/>
          </a:xfrm>
          <a:prstGeom prst="rect">
            <a:avLst/>
          </a:prstGeom>
          <a:noFill/>
          <a:ln>
            <a:noFill/>
          </a:ln>
        </p:spPr>
      </p:pic>
      <p:sp>
        <p:nvSpPr>
          <p:cNvPr id="76" name="Google Shape;76;p8"/>
          <p:cNvSpPr txBox="1"/>
          <p:nvPr/>
        </p:nvSpPr>
        <p:spPr>
          <a:xfrm>
            <a:off x="1929339" y="2888682"/>
            <a:ext cx="2094127"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Code Audit  </a:t>
            </a:r>
            <a:endParaRPr sz="4000">
              <a:latin typeface="Teko"/>
              <a:ea typeface="Teko"/>
              <a:cs typeface="Teko"/>
              <a:sym typeface="Teko"/>
            </a:endParaRPr>
          </a:p>
        </p:txBody>
      </p:sp>
      <p:cxnSp>
        <p:nvCxnSpPr>
          <p:cNvPr id="77" name="Google Shape;77;p8"/>
          <p:cNvCxnSpPr/>
          <p:nvPr/>
        </p:nvCxnSpPr>
        <p:spPr>
          <a:xfrm>
            <a:off x="3813997" y="2132321"/>
            <a:ext cx="4517448" cy="1750552"/>
          </a:xfrm>
          <a:prstGeom prst="straightConnector1">
            <a:avLst/>
          </a:prstGeom>
          <a:noFill/>
          <a:ln cap="flat" cmpd="sng" w="38100">
            <a:solidFill>
              <a:schemeClr val="dk1"/>
            </a:solidFill>
            <a:prstDash val="solid"/>
            <a:round/>
            <a:headEnd len="sm" w="sm" type="none"/>
            <a:tailEnd len="med" w="med" type="triangle"/>
          </a:ln>
        </p:spPr>
      </p:cxnSp>
      <p:pic>
        <p:nvPicPr>
          <p:cNvPr descr="Gears with solid fill" id="78" name="Google Shape;78;p8"/>
          <p:cNvPicPr preferRelativeResize="0"/>
          <p:nvPr/>
        </p:nvPicPr>
        <p:blipFill rotWithShape="1">
          <a:blip r:embed="rId8">
            <a:alphaModFix/>
          </a:blip>
          <a:srcRect b="0" l="0" r="0" t="0"/>
          <a:stretch/>
        </p:blipFill>
        <p:spPr>
          <a:xfrm>
            <a:off x="1999441" y="3905881"/>
            <a:ext cx="1645957" cy="1645957"/>
          </a:xfrm>
          <a:prstGeom prst="rect">
            <a:avLst/>
          </a:prstGeom>
          <a:noFill/>
          <a:ln>
            <a:noFill/>
          </a:ln>
        </p:spPr>
      </p:pic>
      <p:sp>
        <p:nvSpPr>
          <p:cNvPr id="79" name="Google Shape;79;p8"/>
          <p:cNvSpPr txBox="1"/>
          <p:nvPr/>
        </p:nvSpPr>
        <p:spPr>
          <a:xfrm>
            <a:off x="2125138" y="5465362"/>
            <a:ext cx="158310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Fuzzing</a:t>
            </a:r>
            <a:endParaRPr sz="4000">
              <a:latin typeface="Teko"/>
              <a:ea typeface="Teko"/>
              <a:cs typeface="Teko"/>
              <a:sym typeface="Teko"/>
            </a:endParaRPr>
          </a:p>
        </p:txBody>
      </p:sp>
      <p:cxnSp>
        <p:nvCxnSpPr>
          <p:cNvPr id="80" name="Google Shape;80;p8"/>
          <p:cNvCxnSpPr/>
          <p:nvPr/>
        </p:nvCxnSpPr>
        <p:spPr>
          <a:xfrm>
            <a:off x="3663222" y="4822262"/>
            <a:ext cx="4668223" cy="0"/>
          </a:xfrm>
          <a:prstGeom prst="straightConnector1">
            <a:avLst/>
          </a:prstGeom>
          <a:noFill/>
          <a:ln cap="flat" cmpd="sng" w="38100">
            <a:solidFill>
              <a:schemeClr val="dk1"/>
            </a:solidFill>
            <a:prstDash val="solid"/>
            <a:round/>
            <a:headEnd len="sm" w="sm" type="none"/>
            <a:tailEnd len="med" w="med" type="triangle"/>
          </a:ln>
        </p:spPr>
      </p:cxnSp>
      <p:pic>
        <p:nvPicPr>
          <p:cNvPr descr="Research with solid fill" id="81" name="Google Shape;81;p8"/>
          <p:cNvPicPr preferRelativeResize="0"/>
          <p:nvPr/>
        </p:nvPicPr>
        <p:blipFill rotWithShape="1">
          <a:blip r:embed="rId9">
            <a:alphaModFix/>
          </a:blip>
          <a:srcRect b="0" l="0" r="0" t="0"/>
          <a:stretch/>
        </p:blipFill>
        <p:spPr>
          <a:xfrm>
            <a:off x="2068131" y="6648464"/>
            <a:ext cx="1458836" cy="1458836"/>
          </a:xfrm>
          <a:prstGeom prst="rect">
            <a:avLst/>
          </a:prstGeom>
          <a:noFill/>
          <a:ln>
            <a:noFill/>
          </a:ln>
        </p:spPr>
      </p:pic>
      <p:sp>
        <p:nvSpPr>
          <p:cNvPr id="82" name="Google Shape;82;p8"/>
          <p:cNvSpPr txBox="1"/>
          <p:nvPr/>
        </p:nvSpPr>
        <p:spPr>
          <a:xfrm>
            <a:off x="2080113" y="8107300"/>
            <a:ext cx="1583109" cy="1323439"/>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Static Analysis</a:t>
            </a:r>
            <a:endParaRPr sz="4000">
              <a:latin typeface="Teko"/>
              <a:ea typeface="Teko"/>
              <a:cs typeface="Teko"/>
              <a:sym typeface="Teko"/>
            </a:endParaRPr>
          </a:p>
        </p:txBody>
      </p:sp>
      <p:cxnSp>
        <p:nvCxnSpPr>
          <p:cNvPr id="83" name="Google Shape;83;p8"/>
          <p:cNvCxnSpPr/>
          <p:nvPr/>
        </p:nvCxnSpPr>
        <p:spPr>
          <a:xfrm flipH="1" rot="10800000">
            <a:off x="3645398" y="5680935"/>
            <a:ext cx="4686047" cy="1909165"/>
          </a:xfrm>
          <a:prstGeom prst="straightConnector1">
            <a:avLst/>
          </a:prstGeom>
          <a:noFill/>
          <a:ln cap="flat" cmpd="sng" w="38100">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5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68"/>
                                        </p:tgtEl>
                                      </p:cBhvr>
                                    </p:animEffect>
                                    <p:set>
                                      <p:cBhvr>
                                        <p:cTn dur="1" fill="hold">
                                          <p:stCondLst>
                                            <p:cond delay="5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9"/>
                                        </p:tgtEl>
                                      </p:cBhvr>
                                    </p:animEffect>
                                    <p:set>
                                      <p:cBhvr>
                                        <p:cTn dur="1" fill="hold">
                                          <p:stCondLst>
                                            <p:cond delay="500"/>
                                          </p:stCondLst>
                                        </p:cTn>
                                        <p:tgtEl>
                                          <p:spTgt spid="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26"/>
          <p:cNvGrpSpPr/>
          <p:nvPr/>
        </p:nvGrpSpPr>
        <p:grpSpPr>
          <a:xfrm>
            <a:off x="0" y="9430739"/>
            <a:ext cx="18288000" cy="856468"/>
            <a:chOff x="0" y="9430739"/>
            <a:chExt cx="18288000" cy="856468"/>
          </a:xfrm>
        </p:grpSpPr>
        <p:sp>
          <p:nvSpPr>
            <p:cNvPr id="537" name="Google Shape;537;p26"/>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38" name="Google Shape;538;p26"/>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539" name="Google Shape;539;p26"/>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540" name="Google Shape;540;p26"/>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541" name="Google Shape;541;p26"/>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27"/>
          <p:cNvGrpSpPr/>
          <p:nvPr/>
        </p:nvGrpSpPr>
        <p:grpSpPr>
          <a:xfrm>
            <a:off x="0" y="9430739"/>
            <a:ext cx="18288000" cy="856468"/>
            <a:chOff x="0" y="9430739"/>
            <a:chExt cx="18288000" cy="856468"/>
          </a:xfrm>
        </p:grpSpPr>
        <p:sp>
          <p:nvSpPr>
            <p:cNvPr id="548" name="Google Shape;548;p27"/>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49" name="Google Shape;549;p27"/>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550" name="Google Shape;550;p27"/>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551" name="Google Shape;551;p27"/>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552" name="Google Shape;552;p27"/>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Preparation failures</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descr="Gears with solid fill" id="553" name="Google Shape;553;p27"/>
          <p:cNvPicPr preferRelativeResize="0"/>
          <p:nvPr/>
        </p:nvPicPr>
        <p:blipFill rotWithShape="1">
          <a:blip r:embed="rId4">
            <a:alphaModFix/>
          </a:blip>
          <a:srcRect b="0" l="0" r="0" t="0"/>
          <a:stretch/>
        </p:blipFill>
        <p:spPr>
          <a:xfrm>
            <a:off x="14554199" y="1943099"/>
            <a:ext cx="1172095" cy="1172095"/>
          </a:xfrm>
          <a:prstGeom prst="rect">
            <a:avLst/>
          </a:prstGeom>
          <a:noFill/>
          <a:ln>
            <a:noFill/>
          </a:ln>
        </p:spPr>
      </p:pic>
      <p:cxnSp>
        <p:nvCxnSpPr>
          <p:cNvPr id="554" name="Google Shape;554;p27"/>
          <p:cNvCxnSpPr/>
          <p:nvPr/>
        </p:nvCxnSpPr>
        <p:spPr>
          <a:xfrm>
            <a:off x="7620000" y="3297973"/>
            <a:ext cx="9829800" cy="0"/>
          </a:xfrm>
          <a:prstGeom prst="straightConnector1">
            <a:avLst/>
          </a:prstGeom>
          <a:noFill/>
          <a:ln cap="flat" cmpd="sng" w="76200">
            <a:solidFill>
              <a:schemeClr val="dk1"/>
            </a:solidFill>
            <a:prstDash val="solid"/>
            <a:round/>
            <a:headEnd len="sm" w="sm" type="none"/>
            <a:tailEnd len="sm" w="sm" type="none"/>
          </a:ln>
        </p:spPr>
      </p:cxnSp>
      <p:sp>
        <p:nvSpPr>
          <p:cNvPr id="555" name="Google Shape;555;p27"/>
          <p:cNvSpPr txBox="1"/>
          <p:nvPr/>
        </p:nvSpPr>
        <p:spPr>
          <a:xfrm>
            <a:off x="14361222" y="4676446"/>
            <a:ext cx="1326004"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USB Setup</a:t>
            </a:r>
            <a:endParaRPr/>
          </a:p>
        </p:txBody>
      </p:sp>
      <p:sp>
        <p:nvSpPr>
          <p:cNvPr id="556" name="Google Shape;556;p27"/>
          <p:cNvSpPr txBox="1"/>
          <p:nvPr/>
        </p:nvSpPr>
        <p:spPr>
          <a:xfrm>
            <a:off x="14361222" y="5184341"/>
            <a:ext cx="1826141"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Bluetooth Setup</a:t>
            </a:r>
            <a:endParaRPr/>
          </a:p>
        </p:txBody>
      </p:sp>
      <p:sp>
        <p:nvSpPr>
          <p:cNvPr id="557" name="Google Shape;557;p27"/>
          <p:cNvSpPr txBox="1"/>
          <p:nvPr/>
        </p:nvSpPr>
        <p:spPr>
          <a:xfrm>
            <a:off x="14361222" y="5692236"/>
            <a:ext cx="1890261" cy="369332"/>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1800"/>
              <a:t>Other Env Setup</a:t>
            </a:r>
            <a:endParaRPr/>
          </a:p>
        </p:txBody>
      </p:sp>
      <p:cxnSp>
        <p:nvCxnSpPr>
          <p:cNvPr id="558" name="Google Shape;558;p27"/>
          <p:cNvCxnSpPr>
            <a:endCxn id="559" idx="0"/>
          </p:cNvCxnSpPr>
          <p:nvPr/>
        </p:nvCxnSpPr>
        <p:spPr>
          <a:xfrm>
            <a:off x="15011400" y="2955564"/>
            <a:ext cx="0" cy="1537800"/>
          </a:xfrm>
          <a:prstGeom prst="straightConnector1">
            <a:avLst/>
          </a:prstGeom>
          <a:noFill/>
          <a:ln cap="flat" cmpd="sng" w="38100">
            <a:solidFill>
              <a:schemeClr val="dk1"/>
            </a:solidFill>
            <a:prstDash val="solid"/>
            <a:round/>
            <a:headEnd len="sm" w="sm" type="none"/>
            <a:tailEnd len="sm" w="sm" type="none"/>
          </a:ln>
        </p:spPr>
      </p:cxnSp>
      <p:cxnSp>
        <p:nvCxnSpPr>
          <p:cNvPr id="560" name="Google Shape;560;p27"/>
          <p:cNvCxnSpPr>
            <a:stCxn id="559" idx="2"/>
          </p:cNvCxnSpPr>
          <p:nvPr/>
        </p:nvCxnSpPr>
        <p:spPr>
          <a:xfrm>
            <a:off x="15011400" y="6332346"/>
            <a:ext cx="0" cy="1461900"/>
          </a:xfrm>
          <a:prstGeom prst="straightConnector1">
            <a:avLst/>
          </a:prstGeom>
          <a:noFill/>
          <a:ln cap="flat" cmpd="sng" w="38100">
            <a:solidFill>
              <a:schemeClr val="dk1"/>
            </a:solidFill>
            <a:prstDash val="solid"/>
            <a:round/>
            <a:headEnd len="sm" w="sm" type="none"/>
            <a:tailEnd len="med" w="med" type="triangle"/>
          </a:ln>
        </p:spPr>
      </p:cxnSp>
      <p:sp>
        <p:nvSpPr>
          <p:cNvPr id="561" name="Google Shape;561;p27"/>
          <p:cNvSpPr txBox="1"/>
          <p:nvPr/>
        </p:nvSpPr>
        <p:spPr>
          <a:xfrm>
            <a:off x="14526331" y="1198768"/>
            <a:ext cx="1135247" cy="646331"/>
          </a:xfrm>
          <a:prstGeom prst="rect">
            <a:avLst/>
          </a:prstGeom>
          <a:solidFill>
            <a:srgbClr val="76923C"/>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Fuzzer</a:t>
            </a:r>
            <a:endParaRPr sz="3600">
              <a:solidFill>
                <a:schemeClr val="lt1"/>
              </a:solidFill>
              <a:latin typeface="Teko"/>
              <a:ea typeface="Teko"/>
              <a:cs typeface="Teko"/>
              <a:sym typeface="Teko"/>
            </a:endParaRPr>
          </a:p>
        </p:txBody>
      </p:sp>
      <p:sp>
        <p:nvSpPr>
          <p:cNvPr id="562" name="Google Shape;562;p27"/>
          <p:cNvSpPr txBox="1"/>
          <p:nvPr/>
        </p:nvSpPr>
        <p:spPr>
          <a:xfrm>
            <a:off x="13944600" y="8715359"/>
            <a:ext cx="3007555"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Core PoC Functions</a:t>
            </a:r>
            <a:endParaRPr/>
          </a:p>
        </p:txBody>
      </p:sp>
      <p:pic>
        <p:nvPicPr>
          <p:cNvPr descr="Web design with solid fill" id="563" name="Google Shape;563;p27"/>
          <p:cNvPicPr preferRelativeResize="0"/>
          <p:nvPr/>
        </p:nvPicPr>
        <p:blipFill rotWithShape="1">
          <a:blip r:embed="rId5">
            <a:alphaModFix/>
          </a:blip>
          <a:srcRect b="0" l="0" r="0" t="0"/>
          <a:stretch/>
        </p:blipFill>
        <p:spPr>
          <a:xfrm>
            <a:off x="14526331" y="7681807"/>
            <a:ext cx="1199964" cy="1199964"/>
          </a:xfrm>
          <a:prstGeom prst="rect">
            <a:avLst/>
          </a:prstGeom>
          <a:noFill/>
          <a:ln>
            <a:noFill/>
          </a:ln>
        </p:spPr>
      </p:pic>
      <p:sp>
        <p:nvSpPr>
          <p:cNvPr id="559" name="Google Shape;559;p27"/>
          <p:cNvSpPr/>
          <p:nvPr/>
        </p:nvSpPr>
        <p:spPr>
          <a:xfrm>
            <a:off x="13411200" y="4493364"/>
            <a:ext cx="3200400" cy="1838982"/>
          </a:xfrm>
          <a:prstGeom prst="rect">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64" name="Google Shape;564;p27"/>
          <p:cNvSpPr txBox="1"/>
          <p:nvPr/>
        </p:nvSpPr>
        <p:spPr>
          <a:xfrm>
            <a:off x="13312578" y="3970144"/>
            <a:ext cx="3417923"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latin typeface="Teko"/>
                <a:ea typeface="Teko"/>
                <a:cs typeface="Teko"/>
                <a:sym typeface="Teko"/>
              </a:rPr>
              <a:t>Environment   Preparation</a:t>
            </a:r>
            <a:endParaRPr/>
          </a:p>
        </p:txBody>
      </p:sp>
      <p:pic>
        <p:nvPicPr>
          <p:cNvPr descr="Baby with solid fill" id="565" name="Google Shape;565;p27"/>
          <p:cNvPicPr preferRelativeResize="0"/>
          <p:nvPr/>
        </p:nvPicPr>
        <p:blipFill rotWithShape="1">
          <a:blip r:embed="rId6">
            <a:alphaModFix/>
          </a:blip>
          <a:srcRect b="0" l="0" r="0" t="0"/>
          <a:stretch/>
        </p:blipFill>
        <p:spPr>
          <a:xfrm>
            <a:off x="8755391" y="1943100"/>
            <a:ext cx="1180743" cy="1180743"/>
          </a:xfrm>
          <a:prstGeom prst="rect">
            <a:avLst/>
          </a:prstGeom>
          <a:noFill/>
          <a:ln>
            <a:noFill/>
          </a:ln>
        </p:spPr>
      </p:pic>
      <p:sp>
        <p:nvSpPr>
          <p:cNvPr id="566" name="Google Shape;566;p27"/>
          <p:cNvSpPr txBox="1"/>
          <p:nvPr/>
        </p:nvSpPr>
        <p:spPr>
          <a:xfrm>
            <a:off x="7924800" y="1216436"/>
            <a:ext cx="3193503" cy="646331"/>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Security Researcher</a:t>
            </a:r>
            <a:endParaRPr/>
          </a:p>
        </p:txBody>
      </p:sp>
      <p:cxnSp>
        <p:nvCxnSpPr>
          <p:cNvPr id="567" name="Google Shape;567;p27"/>
          <p:cNvCxnSpPr>
            <a:stCxn id="565" idx="2"/>
          </p:cNvCxnSpPr>
          <p:nvPr/>
        </p:nvCxnSpPr>
        <p:spPr>
          <a:xfrm flipH="1" rot="-5400000">
            <a:off x="10509763" y="1959843"/>
            <a:ext cx="1737300" cy="4065300"/>
          </a:xfrm>
          <a:prstGeom prst="bentConnector2">
            <a:avLst/>
          </a:prstGeom>
          <a:noFill/>
          <a:ln cap="flat" cmpd="sng" w="38100">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0"/>
                                        <p:tgtEl>
                                          <p:spTgt spid="555"/>
                                        </p:tgtEl>
                                      </p:cBhvr>
                                    </p:animEffect>
                                    <p:set>
                                      <p:cBhvr>
                                        <p:cTn dur="1" fill="hold">
                                          <p:stCondLst>
                                            <p:cond delay="1000"/>
                                          </p:stCondLst>
                                        </p:cTn>
                                        <p:tgtEl>
                                          <p:spTgt spid="555"/>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000"/>
                                        <p:tgtEl>
                                          <p:spTgt spid="556"/>
                                        </p:tgtEl>
                                      </p:cBhvr>
                                    </p:animEffect>
                                    <p:set>
                                      <p:cBhvr>
                                        <p:cTn dur="1" fill="hold">
                                          <p:stCondLst>
                                            <p:cond delay="1000"/>
                                          </p:stCondLst>
                                        </p:cTn>
                                        <p:tgtEl>
                                          <p:spTgt spid="556"/>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557"/>
                                        </p:tgtEl>
                                      </p:cBhvr>
                                    </p:animEffect>
                                    <p:set>
                                      <p:cBhvr>
                                        <p:cTn dur="1" fill="hold">
                                          <p:stCondLst>
                                            <p:cond delay="1000"/>
                                          </p:stCondLst>
                                        </p:cTn>
                                        <p:tgtEl>
                                          <p:spTgt spid="557"/>
                                        </p:tgtEl>
                                        <p:attrNameLst>
                                          <p:attrName>style.visibility</p:attrName>
                                        </p:attrNameLst>
                                      </p:cBhvr>
                                      <p:to>
                                        <p:strVal val="hidden"/>
                                      </p:to>
                                    </p:se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1000"/>
                                        <p:tgtEl>
                                          <p:spTgt spid="559"/>
                                        </p:tgtEl>
                                      </p:cBhvr>
                                    </p:animEffect>
                                    <p:set>
                                      <p:cBhvr>
                                        <p:cTn dur="1" fill="hold">
                                          <p:stCondLst>
                                            <p:cond delay="1000"/>
                                          </p:stCondLst>
                                        </p:cTn>
                                        <p:tgtEl>
                                          <p:spTgt spid="5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64"/>
                                        </p:tgtEl>
                                      </p:cBhvr>
                                    </p:animEffect>
                                    <p:set>
                                      <p:cBhvr>
                                        <p:cTn dur="1" fill="hold">
                                          <p:stCondLst>
                                            <p:cond delay="1000"/>
                                          </p:stCondLst>
                                        </p:cTn>
                                        <p:tgtEl>
                                          <p:spTgt spid="5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67"/>
                                        </p:tgtEl>
                                      </p:cBhvr>
                                    </p:animEffect>
                                    <p:set>
                                      <p:cBhvr>
                                        <p:cTn dur="1" fill="hold">
                                          <p:stCondLst>
                                            <p:cond delay="500"/>
                                          </p:stCondLst>
                                        </p:cTn>
                                        <p:tgtEl>
                                          <p:spTgt spid="5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28"/>
          <p:cNvGrpSpPr/>
          <p:nvPr/>
        </p:nvGrpSpPr>
        <p:grpSpPr>
          <a:xfrm>
            <a:off x="0" y="9430739"/>
            <a:ext cx="18288000" cy="856468"/>
            <a:chOff x="0" y="9430739"/>
            <a:chExt cx="18288000" cy="856468"/>
          </a:xfrm>
        </p:grpSpPr>
        <p:sp>
          <p:nvSpPr>
            <p:cNvPr id="574" name="Google Shape;574;p28"/>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75" name="Google Shape;575;p28"/>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576" name="Google Shape;576;p28"/>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577" name="Google Shape;577;p28"/>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578" name="Google Shape;578;p28"/>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Preparation failures</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descr="Gears with solid fill" id="579" name="Google Shape;579;p28"/>
          <p:cNvPicPr preferRelativeResize="0"/>
          <p:nvPr/>
        </p:nvPicPr>
        <p:blipFill rotWithShape="1">
          <a:blip r:embed="rId4">
            <a:alphaModFix/>
          </a:blip>
          <a:srcRect b="0" l="0" r="0" t="0"/>
          <a:stretch/>
        </p:blipFill>
        <p:spPr>
          <a:xfrm>
            <a:off x="14554199" y="1943099"/>
            <a:ext cx="1172095" cy="1172095"/>
          </a:xfrm>
          <a:prstGeom prst="rect">
            <a:avLst/>
          </a:prstGeom>
          <a:noFill/>
          <a:ln>
            <a:noFill/>
          </a:ln>
        </p:spPr>
      </p:pic>
      <p:cxnSp>
        <p:nvCxnSpPr>
          <p:cNvPr id="580" name="Google Shape;580;p28"/>
          <p:cNvCxnSpPr/>
          <p:nvPr/>
        </p:nvCxnSpPr>
        <p:spPr>
          <a:xfrm>
            <a:off x="7620000" y="3297973"/>
            <a:ext cx="9829800" cy="0"/>
          </a:xfrm>
          <a:prstGeom prst="straightConnector1">
            <a:avLst/>
          </a:prstGeom>
          <a:noFill/>
          <a:ln cap="flat" cmpd="sng" w="76200">
            <a:solidFill>
              <a:schemeClr val="dk1"/>
            </a:solidFill>
            <a:prstDash val="solid"/>
            <a:round/>
            <a:headEnd len="sm" w="sm" type="none"/>
            <a:tailEnd len="sm" w="sm" type="none"/>
          </a:ln>
        </p:spPr>
      </p:cxnSp>
      <p:cxnSp>
        <p:nvCxnSpPr>
          <p:cNvPr id="581" name="Google Shape;581;p28"/>
          <p:cNvCxnSpPr/>
          <p:nvPr/>
        </p:nvCxnSpPr>
        <p:spPr>
          <a:xfrm>
            <a:off x="15011400" y="2955501"/>
            <a:ext cx="0" cy="1537863"/>
          </a:xfrm>
          <a:prstGeom prst="straightConnector1">
            <a:avLst/>
          </a:prstGeom>
          <a:noFill/>
          <a:ln cap="flat" cmpd="sng" w="38100">
            <a:solidFill>
              <a:schemeClr val="dk1"/>
            </a:solidFill>
            <a:prstDash val="solid"/>
            <a:round/>
            <a:headEnd len="sm" w="sm" type="none"/>
            <a:tailEnd len="sm" w="sm" type="none"/>
          </a:ln>
        </p:spPr>
      </p:cxnSp>
      <p:cxnSp>
        <p:nvCxnSpPr>
          <p:cNvPr id="582" name="Google Shape;582;p28"/>
          <p:cNvCxnSpPr/>
          <p:nvPr/>
        </p:nvCxnSpPr>
        <p:spPr>
          <a:xfrm>
            <a:off x="15011400" y="6332346"/>
            <a:ext cx="0" cy="1462032"/>
          </a:xfrm>
          <a:prstGeom prst="straightConnector1">
            <a:avLst/>
          </a:prstGeom>
          <a:noFill/>
          <a:ln cap="flat" cmpd="sng" w="38100">
            <a:solidFill>
              <a:schemeClr val="dk1"/>
            </a:solidFill>
            <a:prstDash val="solid"/>
            <a:round/>
            <a:headEnd len="sm" w="sm" type="none"/>
            <a:tailEnd len="med" w="med" type="triangle"/>
          </a:ln>
        </p:spPr>
      </p:cxnSp>
      <p:sp>
        <p:nvSpPr>
          <p:cNvPr id="583" name="Google Shape;583;p28"/>
          <p:cNvSpPr txBox="1"/>
          <p:nvPr/>
        </p:nvSpPr>
        <p:spPr>
          <a:xfrm>
            <a:off x="14526331" y="1198768"/>
            <a:ext cx="1135247" cy="646331"/>
          </a:xfrm>
          <a:prstGeom prst="rect">
            <a:avLst/>
          </a:prstGeom>
          <a:solidFill>
            <a:srgbClr val="76923C"/>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Fuzzer</a:t>
            </a:r>
            <a:endParaRPr sz="3600">
              <a:solidFill>
                <a:schemeClr val="lt1"/>
              </a:solidFill>
              <a:latin typeface="Teko"/>
              <a:ea typeface="Teko"/>
              <a:cs typeface="Teko"/>
              <a:sym typeface="Teko"/>
            </a:endParaRPr>
          </a:p>
        </p:txBody>
      </p:sp>
      <p:pic>
        <p:nvPicPr>
          <p:cNvPr descr="Web design with solid fill" id="584" name="Google Shape;584;p28"/>
          <p:cNvPicPr preferRelativeResize="0"/>
          <p:nvPr/>
        </p:nvPicPr>
        <p:blipFill rotWithShape="1">
          <a:blip r:embed="rId5">
            <a:alphaModFix/>
          </a:blip>
          <a:srcRect b="0" l="0" r="0" t="0"/>
          <a:stretch/>
        </p:blipFill>
        <p:spPr>
          <a:xfrm>
            <a:off x="14526331" y="7681807"/>
            <a:ext cx="1199964" cy="1199964"/>
          </a:xfrm>
          <a:prstGeom prst="rect">
            <a:avLst/>
          </a:prstGeom>
          <a:noFill/>
          <a:ln>
            <a:noFill/>
          </a:ln>
        </p:spPr>
      </p:pic>
      <p:pic>
        <p:nvPicPr>
          <p:cNvPr descr="Baby with solid fill" id="585" name="Google Shape;585;p28"/>
          <p:cNvPicPr preferRelativeResize="0"/>
          <p:nvPr/>
        </p:nvPicPr>
        <p:blipFill rotWithShape="1">
          <a:blip r:embed="rId6">
            <a:alphaModFix/>
          </a:blip>
          <a:srcRect b="0" l="0" r="0" t="0"/>
          <a:stretch/>
        </p:blipFill>
        <p:spPr>
          <a:xfrm>
            <a:off x="8755391" y="1943100"/>
            <a:ext cx="1180743" cy="1180743"/>
          </a:xfrm>
          <a:prstGeom prst="rect">
            <a:avLst/>
          </a:prstGeom>
          <a:noFill/>
          <a:ln>
            <a:noFill/>
          </a:ln>
        </p:spPr>
      </p:pic>
      <p:sp>
        <p:nvSpPr>
          <p:cNvPr id="586" name="Google Shape;586;p28"/>
          <p:cNvSpPr txBox="1"/>
          <p:nvPr/>
        </p:nvSpPr>
        <p:spPr>
          <a:xfrm>
            <a:off x="7924800" y="1216436"/>
            <a:ext cx="3193503" cy="646331"/>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Security Researcher</a:t>
            </a:r>
            <a:endParaRPr/>
          </a:p>
        </p:txBody>
      </p:sp>
      <p:cxnSp>
        <p:nvCxnSpPr>
          <p:cNvPr id="587" name="Google Shape;587;p28"/>
          <p:cNvCxnSpPr/>
          <p:nvPr/>
        </p:nvCxnSpPr>
        <p:spPr>
          <a:xfrm>
            <a:off x="9296400" y="3115194"/>
            <a:ext cx="5715000" cy="1378200"/>
          </a:xfrm>
          <a:prstGeom prst="bentConnector3">
            <a:avLst>
              <a:gd fmla="val 167" name="adj1"/>
            </a:avLst>
          </a:prstGeom>
          <a:noFill/>
          <a:ln cap="flat" cmpd="sng" w="38100">
            <a:solidFill>
              <a:schemeClr val="dk1"/>
            </a:solidFill>
            <a:prstDash val="solid"/>
            <a:round/>
            <a:headEnd len="sm" w="sm" type="none"/>
            <a:tailEnd len="sm" w="sm" type="none"/>
          </a:ln>
        </p:spPr>
      </p:cxnSp>
      <p:cxnSp>
        <p:nvCxnSpPr>
          <p:cNvPr id="588" name="Google Shape;588;p28"/>
          <p:cNvCxnSpPr/>
          <p:nvPr/>
        </p:nvCxnSpPr>
        <p:spPr>
          <a:xfrm>
            <a:off x="15011400" y="4493364"/>
            <a:ext cx="0" cy="1838982"/>
          </a:xfrm>
          <a:prstGeom prst="straightConnector1">
            <a:avLst/>
          </a:prstGeom>
          <a:noFill/>
          <a:ln cap="flat" cmpd="sng" w="38100">
            <a:solidFill>
              <a:schemeClr val="dk1"/>
            </a:solidFill>
            <a:prstDash val="solid"/>
            <a:round/>
            <a:headEnd len="sm" w="sm" type="none"/>
            <a:tailEnd len="sm" w="sm" type="none"/>
          </a:ln>
        </p:spPr>
      </p:cxnSp>
      <p:sp>
        <p:nvSpPr>
          <p:cNvPr id="589" name="Google Shape;589;p28"/>
          <p:cNvSpPr txBox="1"/>
          <p:nvPr/>
        </p:nvSpPr>
        <p:spPr>
          <a:xfrm>
            <a:off x="13944600" y="8715359"/>
            <a:ext cx="3007555"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Core PoC Functions</a:t>
            </a:r>
            <a:endParaRPr/>
          </a:p>
        </p:txBody>
      </p:sp>
      <p:sp>
        <p:nvSpPr>
          <p:cNvPr id="590" name="Google Shape;590;p28"/>
          <p:cNvSpPr txBox="1"/>
          <p:nvPr/>
        </p:nvSpPr>
        <p:spPr>
          <a:xfrm>
            <a:off x="7424022" y="4817869"/>
            <a:ext cx="7388561" cy="769441"/>
          </a:xfrm>
          <a:prstGeom prst="rect">
            <a:avLst/>
          </a:prstGeom>
          <a:solidFill>
            <a:srgbClr val="953734"/>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chemeClr val="lt1"/>
                </a:solidFill>
                <a:latin typeface="Teko"/>
                <a:ea typeface="Teko"/>
                <a:cs typeface="Teko"/>
                <a:sym typeface="Teko"/>
              </a:rPr>
              <a:t>Rule out Unnecessary Preparation Steps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29"/>
          <p:cNvGrpSpPr/>
          <p:nvPr/>
        </p:nvGrpSpPr>
        <p:grpSpPr>
          <a:xfrm>
            <a:off x="0" y="9430739"/>
            <a:ext cx="18288000" cy="856468"/>
            <a:chOff x="0" y="9430739"/>
            <a:chExt cx="18288000" cy="856468"/>
          </a:xfrm>
        </p:grpSpPr>
        <p:sp>
          <p:nvSpPr>
            <p:cNvPr id="597" name="Google Shape;597;p29"/>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98" name="Google Shape;598;p29"/>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599" name="Google Shape;599;p29"/>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600" name="Google Shape;600;p29"/>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601" name="Google Shape;601;p29"/>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
        <p:nvSpPr>
          <p:cNvPr id="602" name="Google Shape;602;p29"/>
          <p:cNvSpPr/>
          <p:nvPr/>
        </p:nvSpPr>
        <p:spPr>
          <a:xfrm>
            <a:off x="6858000" y="2835542"/>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03" name="Google Shape;603;p29"/>
          <p:cNvSpPr/>
          <p:nvPr/>
        </p:nvSpPr>
        <p:spPr>
          <a:xfrm>
            <a:off x="8953805" y="5156010"/>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604" name="Google Shape;604;p29"/>
          <p:cNvCxnSpPr/>
          <p:nvPr/>
        </p:nvCxnSpPr>
        <p:spPr>
          <a:xfrm>
            <a:off x="8191805" y="3028631"/>
            <a:ext cx="0" cy="762000"/>
          </a:xfrm>
          <a:prstGeom prst="straightConnector1">
            <a:avLst/>
          </a:prstGeom>
          <a:noFill/>
          <a:ln cap="flat" cmpd="sng" w="28575">
            <a:solidFill>
              <a:schemeClr val="dk1"/>
            </a:solidFill>
            <a:prstDash val="solid"/>
            <a:round/>
            <a:headEnd len="sm" w="sm" type="none"/>
            <a:tailEnd len="sm" w="sm" type="none"/>
          </a:ln>
        </p:spPr>
      </p:cxnSp>
      <p:cxnSp>
        <p:nvCxnSpPr>
          <p:cNvPr id="605" name="Google Shape;605;p29"/>
          <p:cNvCxnSpPr/>
          <p:nvPr/>
        </p:nvCxnSpPr>
        <p:spPr>
          <a:xfrm>
            <a:off x="9106205" y="3028631"/>
            <a:ext cx="0" cy="762000"/>
          </a:xfrm>
          <a:prstGeom prst="straightConnector1">
            <a:avLst/>
          </a:prstGeom>
          <a:noFill/>
          <a:ln cap="flat" cmpd="sng" w="28575">
            <a:solidFill>
              <a:schemeClr val="dk1"/>
            </a:solidFill>
            <a:prstDash val="solid"/>
            <a:round/>
            <a:headEnd len="sm" w="sm" type="none"/>
            <a:tailEnd len="sm" w="sm" type="none"/>
          </a:ln>
        </p:spPr>
      </p:cxnSp>
      <p:cxnSp>
        <p:nvCxnSpPr>
          <p:cNvPr id="606" name="Google Shape;606;p29"/>
          <p:cNvCxnSpPr/>
          <p:nvPr/>
        </p:nvCxnSpPr>
        <p:spPr>
          <a:xfrm>
            <a:off x="11011205" y="3028631"/>
            <a:ext cx="0" cy="762000"/>
          </a:xfrm>
          <a:prstGeom prst="straightConnector1">
            <a:avLst/>
          </a:prstGeom>
          <a:noFill/>
          <a:ln cap="flat" cmpd="sng" w="28575">
            <a:solidFill>
              <a:schemeClr val="dk1"/>
            </a:solidFill>
            <a:prstDash val="solid"/>
            <a:round/>
            <a:headEnd len="sm" w="sm" type="none"/>
            <a:tailEnd len="sm" w="sm" type="none"/>
          </a:ln>
        </p:spPr>
      </p:cxnSp>
      <p:cxnSp>
        <p:nvCxnSpPr>
          <p:cNvPr id="607" name="Google Shape;607;p29"/>
          <p:cNvCxnSpPr/>
          <p:nvPr/>
        </p:nvCxnSpPr>
        <p:spPr>
          <a:xfrm>
            <a:off x="11925605" y="3051491"/>
            <a:ext cx="0" cy="762000"/>
          </a:xfrm>
          <a:prstGeom prst="straightConnector1">
            <a:avLst/>
          </a:prstGeom>
          <a:noFill/>
          <a:ln cap="flat" cmpd="sng" w="28575">
            <a:solidFill>
              <a:schemeClr val="dk1"/>
            </a:solidFill>
            <a:prstDash val="solid"/>
            <a:round/>
            <a:headEnd len="sm" w="sm" type="none"/>
            <a:tailEnd len="sm" w="sm" type="none"/>
          </a:ln>
        </p:spPr>
      </p:cxnSp>
      <p:cxnSp>
        <p:nvCxnSpPr>
          <p:cNvPr id="608" name="Google Shape;608;p29"/>
          <p:cNvCxnSpPr>
            <a:endCxn id="603" idx="1"/>
          </p:cNvCxnSpPr>
          <p:nvPr/>
        </p:nvCxnSpPr>
        <p:spPr>
          <a:xfrm>
            <a:off x="8187305" y="3761010"/>
            <a:ext cx="1414200" cy="1395000"/>
          </a:xfrm>
          <a:prstGeom prst="straightConnector1">
            <a:avLst/>
          </a:prstGeom>
          <a:noFill/>
          <a:ln cap="flat" cmpd="sng" w="28575">
            <a:solidFill>
              <a:schemeClr val="dk1"/>
            </a:solidFill>
            <a:prstDash val="solid"/>
            <a:round/>
            <a:headEnd len="sm" w="sm" type="none"/>
            <a:tailEnd len="sm" w="sm" type="none"/>
          </a:ln>
        </p:spPr>
      </p:cxnSp>
      <p:cxnSp>
        <p:nvCxnSpPr>
          <p:cNvPr id="609" name="Google Shape;609;p29"/>
          <p:cNvCxnSpPr>
            <a:endCxn id="603" idx="1"/>
          </p:cNvCxnSpPr>
          <p:nvPr/>
        </p:nvCxnSpPr>
        <p:spPr>
          <a:xfrm>
            <a:off x="9106205" y="3787710"/>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610" name="Google Shape;610;p29"/>
          <p:cNvCxnSpPr>
            <a:endCxn id="603" idx="1"/>
          </p:cNvCxnSpPr>
          <p:nvPr/>
        </p:nvCxnSpPr>
        <p:spPr>
          <a:xfrm flipH="1">
            <a:off x="9601505" y="3787710"/>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611" name="Google Shape;611;p29"/>
          <p:cNvCxnSpPr>
            <a:endCxn id="603" idx="1"/>
          </p:cNvCxnSpPr>
          <p:nvPr/>
        </p:nvCxnSpPr>
        <p:spPr>
          <a:xfrm flipH="1">
            <a:off x="9601505" y="3802110"/>
            <a:ext cx="2324100" cy="1353900"/>
          </a:xfrm>
          <a:prstGeom prst="straightConnector1">
            <a:avLst/>
          </a:prstGeom>
          <a:noFill/>
          <a:ln cap="flat" cmpd="sng" w="28575">
            <a:solidFill>
              <a:schemeClr val="dk1"/>
            </a:solidFill>
            <a:prstDash val="solid"/>
            <a:round/>
            <a:headEnd len="sm" w="sm" type="none"/>
            <a:tailEnd len="sm" w="sm" type="none"/>
          </a:ln>
        </p:spPr>
      </p:cxnSp>
      <p:sp>
        <p:nvSpPr>
          <p:cNvPr id="612" name="Google Shape;612;p29"/>
          <p:cNvSpPr txBox="1"/>
          <p:nvPr/>
        </p:nvSpPr>
        <p:spPr>
          <a:xfrm>
            <a:off x="7002723" y="1592242"/>
            <a:ext cx="5197257"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C00000"/>
                </a:solidFill>
                <a:latin typeface="Teko"/>
                <a:ea typeface="Teko"/>
                <a:cs typeface="Teko"/>
                <a:sym typeface="Teko"/>
              </a:rPr>
              <a:t>Upstream</a:t>
            </a:r>
            <a:endParaRPr/>
          </a:p>
        </p:txBody>
      </p:sp>
      <p:sp>
        <p:nvSpPr>
          <p:cNvPr id="613" name="Google Shape;613;p29"/>
          <p:cNvSpPr txBox="1"/>
          <p:nvPr/>
        </p:nvSpPr>
        <p:spPr>
          <a:xfrm>
            <a:off x="7795333" y="2258177"/>
            <a:ext cx="72648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C00000"/>
                </a:solidFill>
                <a:latin typeface="Teko"/>
                <a:ea typeface="Teko"/>
                <a:cs typeface="Teko"/>
                <a:sym typeface="Teko"/>
              </a:rPr>
              <a:t>PoC</a:t>
            </a:r>
            <a:endParaRPr b="1" sz="2400">
              <a:solidFill>
                <a:srgbClr val="C00000"/>
              </a:solidFill>
              <a:latin typeface="Teko"/>
              <a:ea typeface="Teko"/>
              <a:cs typeface="Teko"/>
              <a:sym typeface="Teko"/>
            </a:endParaRPr>
          </a:p>
        </p:txBody>
      </p:sp>
      <p:pic>
        <p:nvPicPr>
          <p:cNvPr descr="Gears with solid fill" id="614" name="Google Shape;614;p29"/>
          <p:cNvPicPr preferRelativeResize="0"/>
          <p:nvPr/>
        </p:nvPicPr>
        <p:blipFill rotWithShape="1">
          <a:blip r:embed="rId4">
            <a:alphaModFix/>
          </a:blip>
          <a:srcRect b="0" l="0" r="0" t="0"/>
          <a:stretch/>
        </p:blipFill>
        <p:spPr>
          <a:xfrm>
            <a:off x="15240000" y="1060372"/>
            <a:ext cx="1172095" cy="1172095"/>
          </a:xfrm>
          <a:prstGeom prst="rect">
            <a:avLst/>
          </a:prstGeom>
          <a:noFill/>
          <a:ln>
            <a:noFill/>
          </a:ln>
        </p:spPr>
      </p:pic>
      <p:cxnSp>
        <p:nvCxnSpPr>
          <p:cNvPr id="615" name="Google Shape;615;p29"/>
          <p:cNvCxnSpPr/>
          <p:nvPr/>
        </p:nvCxnSpPr>
        <p:spPr>
          <a:xfrm>
            <a:off x="6858000" y="2258177"/>
            <a:ext cx="11049000" cy="0"/>
          </a:xfrm>
          <a:prstGeom prst="straightConnector1">
            <a:avLst/>
          </a:prstGeom>
          <a:noFill/>
          <a:ln cap="flat" cmpd="sng" w="76200">
            <a:solidFill>
              <a:schemeClr val="dk1"/>
            </a:solidFill>
            <a:prstDash val="solid"/>
            <a:round/>
            <a:headEnd len="sm" w="sm" type="none"/>
            <a:tailEnd len="sm" w="sm" type="none"/>
          </a:ln>
        </p:spPr>
      </p:cxnSp>
      <p:sp>
        <p:nvSpPr>
          <p:cNvPr id="616" name="Google Shape;616;p29"/>
          <p:cNvSpPr txBox="1"/>
          <p:nvPr/>
        </p:nvSpPr>
        <p:spPr>
          <a:xfrm>
            <a:off x="15212132" y="316041"/>
            <a:ext cx="1135247" cy="646331"/>
          </a:xfrm>
          <a:prstGeom prst="rect">
            <a:avLst/>
          </a:prstGeom>
          <a:solidFill>
            <a:srgbClr val="76923C"/>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Fuzzer</a:t>
            </a:r>
            <a:endParaRPr sz="3600">
              <a:solidFill>
                <a:schemeClr val="lt1"/>
              </a:solidFill>
              <a:latin typeface="Teko"/>
              <a:ea typeface="Teko"/>
              <a:cs typeface="Teko"/>
              <a:sym typeface="Teko"/>
            </a:endParaRPr>
          </a:p>
        </p:txBody>
      </p:sp>
      <p:cxnSp>
        <p:nvCxnSpPr>
          <p:cNvPr id="617" name="Google Shape;617;p29"/>
          <p:cNvCxnSpPr>
            <a:endCxn id="618" idx="1"/>
          </p:cNvCxnSpPr>
          <p:nvPr/>
        </p:nvCxnSpPr>
        <p:spPr>
          <a:xfrm flipH="1">
            <a:off x="15824639" y="2258052"/>
            <a:ext cx="24900" cy="3328800"/>
          </a:xfrm>
          <a:prstGeom prst="straightConnector1">
            <a:avLst/>
          </a:prstGeom>
          <a:noFill/>
          <a:ln cap="flat" cmpd="sng" w="38100">
            <a:solidFill>
              <a:srgbClr val="C00000"/>
            </a:solidFill>
            <a:prstDash val="solid"/>
            <a:round/>
            <a:headEnd len="sm" w="sm" type="none"/>
            <a:tailEnd len="med" w="med" type="triangle"/>
          </a:ln>
        </p:spPr>
      </p:cxnSp>
      <p:sp>
        <p:nvSpPr>
          <p:cNvPr id="619" name="Google Shape;619;p29"/>
          <p:cNvSpPr/>
          <p:nvPr/>
        </p:nvSpPr>
        <p:spPr>
          <a:xfrm>
            <a:off x="14935200" y="7426657"/>
            <a:ext cx="1828799" cy="1519127"/>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20" name="Google Shape;620;p29"/>
          <p:cNvSpPr txBox="1"/>
          <p:nvPr/>
        </p:nvSpPr>
        <p:spPr>
          <a:xfrm>
            <a:off x="15301900" y="8758697"/>
            <a:ext cx="1045479"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Crash</a:t>
            </a:r>
            <a:endParaRPr/>
          </a:p>
        </p:txBody>
      </p:sp>
      <p:sp>
        <p:nvSpPr>
          <p:cNvPr id="618" name="Google Shape;618;p29"/>
          <p:cNvSpPr/>
          <p:nvPr/>
        </p:nvSpPr>
        <p:spPr>
          <a:xfrm>
            <a:off x="15176939" y="5586852"/>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621" name="Google Shape;621;p29"/>
          <p:cNvCxnSpPr/>
          <p:nvPr/>
        </p:nvCxnSpPr>
        <p:spPr>
          <a:xfrm>
            <a:off x="14630400" y="2258177"/>
            <a:ext cx="0" cy="1555314"/>
          </a:xfrm>
          <a:prstGeom prst="straightConnector1">
            <a:avLst/>
          </a:prstGeom>
          <a:noFill/>
          <a:ln cap="flat" cmpd="sng" w="38100">
            <a:solidFill>
              <a:schemeClr val="dk1"/>
            </a:solidFill>
            <a:prstDash val="solid"/>
            <a:round/>
            <a:headEnd len="sm" w="sm" type="none"/>
            <a:tailEnd len="sm" w="sm" type="none"/>
          </a:ln>
        </p:spPr>
      </p:cxnSp>
      <p:cxnSp>
        <p:nvCxnSpPr>
          <p:cNvPr id="622" name="Google Shape;622;p29"/>
          <p:cNvCxnSpPr/>
          <p:nvPr/>
        </p:nvCxnSpPr>
        <p:spPr>
          <a:xfrm>
            <a:off x="17068800" y="2232467"/>
            <a:ext cx="0" cy="1555314"/>
          </a:xfrm>
          <a:prstGeom prst="straightConnector1">
            <a:avLst/>
          </a:prstGeom>
          <a:noFill/>
          <a:ln cap="flat" cmpd="sng" w="38100">
            <a:solidFill>
              <a:schemeClr val="dk1"/>
            </a:solidFill>
            <a:prstDash val="solid"/>
            <a:round/>
            <a:headEnd len="sm" w="sm" type="none"/>
            <a:tailEnd len="sm" w="sm" type="none"/>
          </a:ln>
        </p:spPr>
      </p:cxnSp>
      <p:cxnSp>
        <p:nvCxnSpPr>
          <p:cNvPr id="623" name="Google Shape;623;p29"/>
          <p:cNvCxnSpPr/>
          <p:nvPr/>
        </p:nvCxnSpPr>
        <p:spPr>
          <a:xfrm>
            <a:off x="14630400" y="3802061"/>
            <a:ext cx="914400" cy="1722439"/>
          </a:xfrm>
          <a:prstGeom prst="straightConnector1">
            <a:avLst/>
          </a:prstGeom>
          <a:noFill/>
          <a:ln cap="flat" cmpd="sng" w="38100">
            <a:solidFill>
              <a:schemeClr val="dk1"/>
            </a:solidFill>
            <a:prstDash val="solid"/>
            <a:round/>
            <a:headEnd len="sm" w="sm" type="none"/>
            <a:tailEnd len="med" w="med" type="triangle"/>
          </a:ln>
        </p:spPr>
      </p:cxnSp>
      <p:cxnSp>
        <p:nvCxnSpPr>
          <p:cNvPr id="624" name="Google Shape;624;p29"/>
          <p:cNvCxnSpPr/>
          <p:nvPr/>
        </p:nvCxnSpPr>
        <p:spPr>
          <a:xfrm flipH="1">
            <a:off x="16078200" y="3787623"/>
            <a:ext cx="990600" cy="1736877"/>
          </a:xfrm>
          <a:prstGeom prst="straightConnector1">
            <a:avLst/>
          </a:prstGeom>
          <a:noFill/>
          <a:ln cap="flat" cmpd="sng" w="38100">
            <a:solidFill>
              <a:schemeClr val="dk1"/>
            </a:solidFill>
            <a:prstDash val="solid"/>
            <a:round/>
            <a:headEnd len="sm" w="sm" type="none"/>
            <a:tailEnd len="med" w="med" type="triangle"/>
          </a:ln>
        </p:spPr>
      </p:cxnSp>
      <p:sp>
        <p:nvSpPr>
          <p:cNvPr id="625" name="Google Shape;625;p29"/>
          <p:cNvSpPr/>
          <p:nvPr/>
        </p:nvSpPr>
        <p:spPr>
          <a:xfrm>
            <a:off x="14322801" y="4456968"/>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26" name="Google Shape;626;p29"/>
          <p:cNvSpPr/>
          <p:nvPr/>
        </p:nvSpPr>
        <p:spPr>
          <a:xfrm>
            <a:off x="15670639" y="4461620"/>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627" name="Google Shape;627;p29"/>
          <p:cNvCxnSpPr/>
          <p:nvPr/>
        </p:nvCxnSpPr>
        <p:spPr>
          <a:xfrm>
            <a:off x="15837119" y="6161743"/>
            <a:ext cx="0" cy="1579015"/>
          </a:xfrm>
          <a:prstGeom prst="straightConnector1">
            <a:avLst/>
          </a:prstGeom>
          <a:noFill/>
          <a:ln cap="flat" cmpd="sng" w="38100">
            <a:solidFill>
              <a:srgbClr val="C0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30"/>
          <p:cNvGrpSpPr/>
          <p:nvPr/>
        </p:nvGrpSpPr>
        <p:grpSpPr>
          <a:xfrm>
            <a:off x="0" y="9430739"/>
            <a:ext cx="18288000" cy="856468"/>
            <a:chOff x="0" y="9430739"/>
            <a:chExt cx="18288000" cy="856468"/>
          </a:xfrm>
        </p:grpSpPr>
        <p:sp>
          <p:nvSpPr>
            <p:cNvPr id="634" name="Google Shape;634;p30"/>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635" name="Google Shape;635;p30"/>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636" name="Google Shape;636;p30"/>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637" name="Google Shape;637;p30"/>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638" name="Google Shape;638;p30"/>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
        <p:nvSpPr>
          <p:cNvPr id="639" name="Google Shape;639;p30"/>
          <p:cNvSpPr txBox="1"/>
          <p:nvPr/>
        </p:nvSpPr>
        <p:spPr>
          <a:xfrm>
            <a:off x="7002723" y="1592242"/>
            <a:ext cx="5585183"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76923C"/>
                </a:solidFill>
                <a:latin typeface="Teko"/>
                <a:ea typeface="Teko"/>
                <a:cs typeface="Teko"/>
                <a:sym typeface="Teko"/>
              </a:rPr>
              <a:t>Downstream</a:t>
            </a:r>
            <a:endParaRPr/>
          </a:p>
        </p:txBody>
      </p:sp>
      <p:sp>
        <p:nvSpPr>
          <p:cNvPr id="640" name="Google Shape;640;p30"/>
          <p:cNvSpPr txBox="1"/>
          <p:nvPr/>
        </p:nvSpPr>
        <p:spPr>
          <a:xfrm>
            <a:off x="7795333" y="2258177"/>
            <a:ext cx="72648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C00000"/>
                </a:solidFill>
                <a:latin typeface="Teko"/>
                <a:ea typeface="Teko"/>
                <a:cs typeface="Teko"/>
                <a:sym typeface="Teko"/>
              </a:rPr>
              <a:t>PoC</a:t>
            </a:r>
            <a:endParaRPr b="1" sz="2400">
              <a:solidFill>
                <a:srgbClr val="C00000"/>
              </a:solidFill>
              <a:latin typeface="Teko"/>
              <a:ea typeface="Teko"/>
              <a:cs typeface="Teko"/>
              <a:sym typeface="Teko"/>
            </a:endParaRPr>
          </a:p>
        </p:txBody>
      </p:sp>
      <p:cxnSp>
        <p:nvCxnSpPr>
          <p:cNvPr id="641" name="Google Shape;641;p30"/>
          <p:cNvCxnSpPr/>
          <p:nvPr/>
        </p:nvCxnSpPr>
        <p:spPr>
          <a:xfrm>
            <a:off x="6858000" y="2258177"/>
            <a:ext cx="11049000" cy="0"/>
          </a:xfrm>
          <a:prstGeom prst="straightConnector1">
            <a:avLst/>
          </a:prstGeom>
          <a:noFill/>
          <a:ln cap="flat" cmpd="sng" w="76200">
            <a:solidFill>
              <a:schemeClr val="dk1"/>
            </a:solidFill>
            <a:prstDash val="solid"/>
            <a:round/>
            <a:headEnd len="sm" w="sm" type="none"/>
            <a:tailEnd len="sm" w="sm" type="none"/>
          </a:ln>
        </p:spPr>
      </p:cxnSp>
      <p:sp>
        <p:nvSpPr>
          <p:cNvPr id="642" name="Google Shape;642;p30"/>
          <p:cNvSpPr txBox="1"/>
          <p:nvPr/>
        </p:nvSpPr>
        <p:spPr>
          <a:xfrm>
            <a:off x="15454665" y="530522"/>
            <a:ext cx="789867" cy="646331"/>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PoC</a:t>
            </a:r>
            <a:endParaRPr/>
          </a:p>
        </p:txBody>
      </p:sp>
      <p:pic>
        <p:nvPicPr>
          <p:cNvPr descr="Web design with solid fill" id="643" name="Google Shape;643;p30"/>
          <p:cNvPicPr preferRelativeResize="0"/>
          <p:nvPr/>
        </p:nvPicPr>
        <p:blipFill rotWithShape="1">
          <a:blip r:embed="rId4">
            <a:alphaModFix/>
          </a:blip>
          <a:srcRect b="0" l="0" r="0" t="0"/>
          <a:stretch/>
        </p:blipFill>
        <p:spPr>
          <a:xfrm>
            <a:off x="15224657" y="1094448"/>
            <a:ext cx="1199964" cy="1199964"/>
          </a:xfrm>
          <a:prstGeom prst="rect">
            <a:avLst/>
          </a:prstGeom>
          <a:noFill/>
          <a:ln>
            <a:noFill/>
          </a:ln>
        </p:spPr>
      </p:pic>
      <p:cxnSp>
        <p:nvCxnSpPr>
          <p:cNvPr id="644" name="Google Shape;644;p30"/>
          <p:cNvCxnSpPr>
            <a:endCxn id="645" idx="1"/>
          </p:cNvCxnSpPr>
          <p:nvPr/>
        </p:nvCxnSpPr>
        <p:spPr>
          <a:xfrm flipH="1">
            <a:off x="15824639" y="2258052"/>
            <a:ext cx="24900" cy="3328800"/>
          </a:xfrm>
          <a:prstGeom prst="straightConnector1">
            <a:avLst/>
          </a:prstGeom>
          <a:noFill/>
          <a:ln cap="flat" cmpd="sng" w="38100">
            <a:solidFill>
              <a:schemeClr val="dk1"/>
            </a:solidFill>
            <a:prstDash val="solid"/>
            <a:round/>
            <a:headEnd len="sm" w="sm" type="none"/>
            <a:tailEnd len="med" w="med" type="triangle"/>
          </a:ln>
        </p:spPr>
      </p:cxnSp>
      <p:sp>
        <p:nvSpPr>
          <p:cNvPr id="645" name="Google Shape;645;p30"/>
          <p:cNvSpPr/>
          <p:nvPr/>
        </p:nvSpPr>
        <p:spPr>
          <a:xfrm>
            <a:off x="15176939" y="5586852"/>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646" name="Google Shape;646;p30"/>
          <p:cNvCxnSpPr/>
          <p:nvPr/>
        </p:nvCxnSpPr>
        <p:spPr>
          <a:xfrm>
            <a:off x="14630400" y="2258177"/>
            <a:ext cx="0" cy="1555314"/>
          </a:xfrm>
          <a:prstGeom prst="straightConnector1">
            <a:avLst/>
          </a:prstGeom>
          <a:noFill/>
          <a:ln cap="flat" cmpd="sng" w="38100">
            <a:solidFill>
              <a:srgbClr val="C00000"/>
            </a:solidFill>
            <a:prstDash val="solid"/>
            <a:round/>
            <a:headEnd len="sm" w="sm" type="none"/>
            <a:tailEnd len="sm" w="sm" type="none"/>
          </a:ln>
        </p:spPr>
      </p:cxnSp>
      <p:cxnSp>
        <p:nvCxnSpPr>
          <p:cNvPr id="647" name="Google Shape;647;p30"/>
          <p:cNvCxnSpPr/>
          <p:nvPr/>
        </p:nvCxnSpPr>
        <p:spPr>
          <a:xfrm>
            <a:off x="17068800" y="2232467"/>
            <a:ext cx="0" cy="1555314"/>
          </a:xfrm>
          <a:prstGeom prst="straightConnector1">
            <a:avLst/>
          </a:prstGeom>
          <a:noFill/>
          <a:ln cap="flat" cmpd="sng" w="38100">
            <a:solidFill>
              <a:schemeClr val="dk1"/>
            </a:solidFill>
            <a:prstDash val="solid"/>
            <a:round/>
            <a:headEnd len="sm" w="sm" type="none"/>
            <a:tailEnd len="sm" w="sm" type="none"/>
          </a:ln>
        </p:spPr>
      </p:cxnSp>
      <p:cxnSp>
        <p:nvCxnSpPr>
          <p:cNvPr id="648" name="Google Shape;648;p30"/>
          <p:cNvCxnSpPr/>
          <p:nvPr/>
        </p:nvCxnSpPr>
        <p:spPr>
          <a:xfrm>
            <a:off x="14630400" y="3802061"/>
            <a:ext cx="914400" cy="1722439"/>
          </a:xfrm>
          <a:prstGeom prst="straightConnector1">
            <a:avLst/>
          </a:prstGeom>
          <a:noFill/>
          <a:ln cap="flat" cmpd="sng" w="38100">
            <a:solidFill>
              <a:srgbClr val="C00000"/>
            </a:solidFill>
            <a:prstDash val="solid"/>
            <a:round/>
            <a:headEnd len="sm" w="sm" type="none"/>
            <a:tailEnd len="med" w="med" type="triangle"/>
          </a:ln>
        </p:spPr>
      </p:cxnSp>
      <p:cxnSp>
        <p:nvCxnSpPr>
          <p:cNvPr id="649" name="Google Shape;649;p30"/>
          <p:cNvCxnSpPr/>
          <p:nvPr/>
        </p:nvCxnSpPr>
        <p:spPr>
          <a:xfrm flipH="1">
            <a:off x="16078200" y="3787623"/>
            <a:ext cx="990600" cy="1736877"/>
          </a:xfrm>
          <a:prstGeom prst="straightConnector1">
            <a:avLst/>
          </a:prstGeom>
          <a:noFill/>
          <a:ln cap="flat" cmpd="sng" w="38100">
            <a:solidFill>
              <a:schemeClr val="dk1"/>
            </a:solidFill>
            <a:prstDash val="solid"/>
            <a:round/>
            <a:headEnd len="sm" w="sm" type="none"/>
            <a:tailEnd len="med" w="med" type="triangle"/>
          </a:ln>
        </p:spPr>
      </p:cxnSp>
      <p:cxnSp>
        <p:nvCxnSpPr>
          <p:cNvPr id="650" name="Google Shape;650;p30"/>
          <p:cNvCxnSpPr/>
          <p:nvPr/>
        </p:nvCxnSpPr>
        <p:spPr>
          <a:xfrm>
            <a:off x="15837119" y="6161743"/>
            <a:ext cx="0" cy="1579015"/>
          </a:xfrm>
          <a:prstGeom prst="straightConnector1">
            <a:avLst/>
          </a:prstGeom>
          <a:noFill/>
          <a:ln cap="flat" cmpd="sng" w="38100">
            <a:solidFill>
              <a:schemeClr val="dk1"/>
            </a:solidFill>
            <a:prstDash val="solid"/>
            <a:round/>
            <a:headEnd len="sm" w="sm" type="none"/>
            <a:tailEnd len="med" w="med" type="triangle"/>
          </a:ln>
        </p:spPr>
      </p:cxnSp>
      <p:cxnSp>
        <p:nvCxnSpPr>
          <p:cNvPr id="651" name="Google Shape;651;p30"/>
          <p:cNvCxnSpPr/>
          <p:nvPr/>
        </p:nvCxnSpPr>
        <p:spPr>
          <a:xfrm>
            <a:off x="13716000" y="2236326"/>
            <a:ext cx="0" cy="1555314"/>
          </a:xfrm>
          <a:prstGeom prst="straightConnector1">
            <a:avLst/>
          </a:prstGeom>
          <a:noFill/>
          <a:ln cap="flat" cmpd="sng" w="38100">
            <a:solidFill>
              <a:schemeClr val="dk1"/>
            </a:solidFill>
            <a:prstDash val="solid"/>
            <a:round/>
            <a:headEnd len="sm" w="sm" type="none"/>
            <a:tailEnd len="sm" w="sm" type="none"/>
          </a:ln>
        </p:spPr>
      </p:cxnSp>
      <p:cxnSp>
        <p:nvCxnSpPr>
          <p:cNvPr id="652" name="Google Shape;652;p30"/>
          <p:cNvCxnSpPr/>
          <p:nvPr/>
        </p:nvCxnSpPr>
        <p:spPr>
          <a:xfrm>
            <a:off x="17830800" y="2258177"/>
            <a:ext cx="0" cy="1555314"/>
          </a:xfrm>
          <a:prstGeom prst="straightConnector1">
            <a:avLst/>
          </a:prstGeom>
          <a:noFill/>
          <a:ln cap="flat" cmpd="sng" w="38100">
            <a:solidFill>
              <a:schemeClr val="dk1"/>
            </a:solidFill>
            <a:prstDash val="solid"/>
            <a:round/>
            <a:headEnd len="sm" w="sm" type="none"/>
            <a:tailEnd len="sm" w="sm" type="none"/>
          </a:ln>
        </p:spPr>
      </p:cxnSp>
      <p:cxnSp>
        <p:nvCxnSpPr>
          <p:cNvPr id="653" name="Google Shape;653;p30"/>
          <p:cNvCxnSpPr/>
          <p:nvPr/>
        </p:nvCxnSpPr>
        <p:spPr>
          <a:xfrm>
            <a:off x="13716000" y="3775983"/>
            <a:ext cx="1508657" cy="1810869"/>
          </a:xfrm>
          <a:prstGeom prst="straightConnector1">
            <a:avLst/>
          </a:prstGeom>
          <a:noFill/>
          <a:ln cap="flat" cmpd="sng" w="38100">
            <a:solidFill>
              <a:schemeClr val="dk1"/>
            </a:solidFill>
            <a:prstDash val="solid"/>
            <a:round/>
            <a:headEnd len="sm" w="sm" type="none"/>
            <a:tailEnd len="med" w="med" type="triangle"/>
          </a:ln>
        </p:spPr>
      </p:cxnSp>
      <p:cxnSp>
        <p:nvCxnSpPr>
          <p:cNvPr id="654" name="Google Shape;654;p30"/>
          <p:cNvCxnSpPr/>
          <p:nvPr/>
        </p:nvCxnSpPr>
        <p:spPr>
          <a:xfrm flipH="1">
            <a:off x="16424621" y="3802061"/>
            <a:ext cx="1406179" cy="1784791"/>
          </a:xfrm>
          <a:prstGeom prst="straightConnector1">
            <a:avLst/>
          </a:prstGeom>
          <a:noFill/>
          <a:ln cap="flat" cmpd="sng" w="38100">
            <a:solidFill>
              <a:schemeClr val="dk1"/>
            </a:solidFill>
            <a:prstDash val="solid"/>
            <a:round/>
            <a:headEnd len="sm" w="sm" type="none"/>
            <a:tailEnd len="med" w="med" type="triangle"/>
          </a:ln>
        </p:spPr>
      </p:cxnSp>
      <p:sp>
        <p:nvSpPr>
          <p:cNvPr id="655" name="Google Shape;655;p30"/>
          <p:cNvSpPr/>
          <p:nvPr/>
        </p:nvSpPr>
        <p:spPr>
          <a:xfrm>
            <a:off x="14322331" y="4227891"/>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56" name="Google Shape;656;p30"/>
          <p:cNvSpPr/>
          <p:nvPr/>
        </p:nvSpPr>
        <p:spPr>
          <a:xfrm>
            <a:off x="13246819" y="3813491"/>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57" name="Google Shape;657;p30"/>
          <p:cNvSpPr/>
          <p:nvPr/>
        </p:nvSpPr>
        <p:spPr>
          <a:xfrm>
            <a:off x="15588184" y="4263161"/>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58" name="Google Shape;658;p30"/>
          <p:cNvSpPr/>
          <p:nvPr/>
        </p:nvSpPr>
        <p:spPr>
          <a:xfrm>
            <a:off x="16639360" y="3792902"/>
            <a:ext cx="1709216" cy="93313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Exit with solid fill" id="659" name="Google Shape;659;p30"/>
          <p:cNvPicPr preferRelativeResize="0"/>
          <p:nvPr/>
        </p:nvPicPr>
        <p:blipFill rotWithShape="1">
          <a:blip r:embed="rId5">
            <a:alphaModFix/>
          </a:blip>
          <a:srcRect b="0" l="0" r="0" t="0"/>
          <a:stretch/>
        </p:blipFill>
        <p:spPr>
          <a:xfrm>
            <a:off x="15457540" y="7825053"/>
            <a:ext cx="914400" cy="914400"/>
          </a:xfrm>
          <a:prstGeom prst="rect">
            <a:avLst/>
          </a:prstGeom>
          <a:noFill/>
          <a:ln>
            <a:noFill/>
          </a:ln>
        </p:spPr>
      </p:pic>
      <p:sp>
        <p:nvSpPr>
          <p:cNvPr id="660" name="Google Shape;660;p30"/>
          <p:cNvSpPr txBox="1"/>
          <p:nvPr/>
        </p:nvSpPr>
        <p:spPr>
          <a:xfrm>
            <a:off x="14931790" y="8717012"/>
            <a:ext cx="2085827"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latin typeface="Teko"/>
                <a:ea typeface="Teko"/>
                <a:cs typeface="Teko"/>
                <a:sym typeface="Teko"/>
              </a:rPr>
              <a:t>Exit Normally</a:t>
            </a:r>
            <a:endParaRPr/>
          </a:p>
        </p:txBody>
      </p:sp>
      <p:sp>
        <p:nvSpPr>
          <p:cNvPr id="661" name="Google Shape;661;p30"/>
          <p:cNvSpPr/>
          <p:nvPr/>
        </p:nvSpPr>
        <p:spPr>
          <a:xfrm>
            <a:off x="6857543" y="2842952"/>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62" name="Google Shape;662;p30"/>
          <p:cNvSpPr/>
          <p:nvPr/>
        </p:nvSpPr>
        <p:spPr>
          <a:xfrm>
            <a:off x="8953348" y="5163420"/>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663" name="Google Shape;663;p30"/>
          <p:cNvCxnSpPr/>
          <p:nvPr/>
        </p:nvCxnSpPr>
        <p:spPr>
          <a:xfrm>
            <a:off x="72769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64" name="Google Shape;664;p30"/>
          <p:cNvCxnSpPr/>
          <p:nvPr/>
        </p:nvCxnSpPr>
        <p:spPr>
          <a:xfrm>
            <a:off x="77341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65" name="Google Shape;665;p30"/>
          <p:cNvCxnSpPr/>
          <p:nvPr/>
        </p:nvCxnSpPr>
        <p:spPr>
          <a:xfrm>
            <a:off x="8191348" y="3036041"/>
            <a:ext cx="0" cy="762000"/>
          </a:xfrm>
          <a:prstGeom prst="straightConnector1">
            <a:avLst/>
          </a:prstGeom>
          <a:noFill/>
          <a:ln cap="flat" cmpd="sng" w="28575">
            <a:solidFill>
              <a:srgbClr val="C00000"/>
            </a:solidFill>
            <a:prstDash val="solid"/>
            <a:round/>
            <a:headEnd len="sm" w="sm" type="none"/>
            <a:tailEnd len="sm" w="sm" type="none"/>
          </a:ln>
        </p:spPr>
      </p:cxnSp>
      <p:cxnSp>
        <p:nvCxnSpPr>
          <p:cNvPr id="666" name="Google Shape;666;p30"/>
          <p:cNvCxnSpPr/>
          <p:nvPr/>
        </p:nvCxnSpPr>
        <p:spPr>
          <a:xfrm>
            <a:off x="86485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67" name="Google Shape;667;p30"/>
          <p:cNvCxnSpPr/>
          <p:nvPr/>
        </p:nvCxnSpPr>
        <p:spPr>
          <a:xfrm>
            <a:off x="91057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68" name="Google Shape;668;p30"/>
          <p:cNvCxnSpPr/>
          <p:nvPr/>
        </p:nvCxnSpPr>
        <p:spPr>
          <a:xfrm>
            <a:off x="9600895"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69" name="Google Shape;669;p30"/>
          <p:cNvCxnSpPr/>
          <p:nvPr/>
        </p:nvCxnSpPr>
        <p:spPr>
          <a:xfrm>
            <a:off x="100963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70" name="Google Shape;670;p30"/>
          <p:cNvCxnSpPr/>
          <p:nvPr/>
        </p:nvCxnSpPr>
        <p:spPr>
          <a:xfrm>
            <a:off x="105535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71" name="Google Shape;671;p30"/>
          <p:cNvCxnSpPr/>
          <p:nvPr/>
        </p:nvCxnSpPr>
        <p:spPr>
          <a:xfrm>
            <a:off x="110107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672" name="Google Shape;672;p30"/>
          <p:cNvCxnSpPr/>
          <p:nvPr/>
        </p:nvCxnSpPr>
        <p:spPr>
          <a:xfrm>
            <a:off x="11467948" y="3058901"/>
            <a:ext cx="0" cy="762000"/>
          </a:xfrm>
          <a:prstGeom prst="straightConnector1">
            <a:avLst/>
          </a:prstGeom>
          <a:noFill/>
          <a:ln cap="flat" cmpd="sng" w="28575">
            <a:solidFill>
              <a:schemeClr val="dk1"/>
            </a:solidFill>
            <a:prstDash val="solid"/>
            <a:round/>
            <a:headEnd len="sm" w="sm" type="none"/>
            <a:tailEnd len="sm" w="sm" type="none"/>
          </a:ln>
        </p:spPr>
      </p:cxnSp>
      <p:cxnSp>
        <p:nvCxnSpPr>
          <p:cNvPr id="673" name="Google Shape;673;p30"/>
          <p:cNvCxnSpPr/>
          <p:nvPr/>
        </p:nvCxnSpPr>
        <p:spPr>
          <a:xfrm>
            <a:off x="11925148" y="3058901"/>
            <a:ext cx="0" cy="762000"/>
          </a:xfrm>
          <a:prstGeom prst="straightConnector1">
            <a:avLst/>
          </a:prstGeom>
          <a:noFill/>
          <a:ln cap="flat" cmpd="sng" w="28575">
            <a:solidFill>
              <a:schemeClr val="dk1"/>
            </a:solidFill>
            <a:prstDash val="solid"/>
            <a:round/>
            <a:headEnd len="sm" w="sm" type="none"/>
            <a:tailEnd len="sm" w="sm" type="none"/>
          </a:ln>
        </p:spPr>
      </p:cxnSp>
      <p:cxnSp>
        <p:nvCxnSpPr>
          <p:cNvPr id="674" name="Google Shape;674;p30"/>
          <p:cNvCxnSpPr>
            <a:endCxn id="662" idx="1"/>
          </p:cNvCxnSpPr>
          <p:nvPr/>
        </p:nvCxnSpPr>
        <p:spPr>
          <a:xfrm>
            <a:off x="7276948" y="3795120"/>
            <a:ext cx="2324100" cy="1368300"/>
          </a:xfrm>
          <a:prstGeom prst="straightConnector1">
            <a:avLst/>
          </a:prstGeom>
          <a:noFill/>
          <a:ln cap="flat" cmpd="sng" w="28575">
            <a:solidFill>
              <a:schemeClr val="dk1"/>
            </a:solidFill>
            <a:prstDash val="solid"/>
            <a:round/>
            <a:headEnd len="sm" w="sm" type="none"/>
            <a:tailEnd len="sm" w="sm" type="none"/>
          </a:ln>
        </p:spPr>
      </p:cxnSp>
      <p:cxnSp>
        <p:nvCxnSpPr>
          <p:cNvPr id="675" name="Google Shape;675;p30"/>
          <p:cNvCxnSpPr>
            <a:endCxn id="662" idx="1"/>
          </p:cNvCxnSpPr>
          <p:nvPr/>
        </p:nvCxnSpPr>
        <p:spPr>
          <a:xfrm>
            <a:off x="7734148" y="3795120"/>
            <a:ext cx="1866900" cy="1368300"/>
          </a:xfrm>
          <a:prstGeom prst="straightConnector1">
            <a:avLst/>
          </a:prstGeom>
          <a:noFill/>
          <a:ln cap="flat" cmpd="sng" w="28575">
            <a:solidFill>
              <a:schemeClr val="dk1"/>
            </a:solidFill>
            <a:prstDash val="solid"/>
            <a:round/>
            <a:headEnd len="sm" w="sm" type="none"/>
            <a:tailEnd len="sm" w="sm" type="none"/>
          </a:ln>
        </p:spPr>
      </p:cxnSp>
      <p:cxnSp>
        <p:nvCxnSpPr>
          <p:cNvPr id="676" name="Google Shape;676;p30"/>
          <p:cNvCxnSpPr>
            <a:endCxn id="662" idx="1"/>
          </p:cNvCxnSpPr>
          <p:nvPr/>
        </p:nvCxnSpPr>
        <p:spPr>
          <a:xfrm>
            <a:off x="8186848" y="3768420"/>
            <a:ext cx="1414200" cy="1395000"/>
          </a:xfrm>
          <a:prstGeom prst="straightConnector1">
            <a:avLst/>
          </a:prstGeom>
          <a:noFill/>
          <a:ln cap="flat" cmpd="sng" w="28575">
            <a:solidFill>
              <a:srgbClr val="C00000"/>
            </a:solidFill>
            <a:prstDash val="solid"/>
            <a:round/>
            <a:headEnd len="sm" w="sm" type="none"/>
            <a:tailEnd len="sm" w="sm" type="none"/>
          </a:ln>
        </p:spPr>
      </p:cxnSp>
      <p:cxnSp>
        <p:nvCxnSpPr>
          <p:cNvPr id="677" name="Google Shape;677;p30"/>
          <p:cNvCxnSpPr>
            <a:endCxn id="662" idx="1"/>
          </p:cNvCxnSpPr>
          <p:nvPr/>
        </p:nvCxnSpPr>
        <p:spPr>
          <a:xfrm>
            <a:off x="8648548" y="3795120"/>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678" name="Google Shape;678;p30"/>
          <p:cNvCxnSpPr>
            <a:endCxn id="662" idx="1"/>
          </p:cNvCxnSpPr>
          <p:nvPr/>
        </p:nvCxnSpPr>
        <p:spPr>
          <a:xfrm>
            <a:off x="9105748" y="3795120"/>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679" name="Google Shape;679;p30"/>
          <p:cNvCxnSpPr>
            <a:endCxn id="662" idx="1"/>
          </p:cNvCxnSpPr>
          <p:nvPr/>
        </p:nvCxnSpPr>
        <p:spPr>
          <a:xfrm>
            <a:off x="9600748" y="3795120"/>
            <a:ext cx="300" cy="1368300"/>
          </a:xfrm>
          <a:prstGeom prst="straightConnector1">
            <a:avLst/>
          </a:prstGeom>
          <a:noFill/>
          <a:ln cap="flat" cmpd="sng" w="28575">
            <a:solidFill>
              <a:schemeClr val="dk1"/>
            </a:solidFill>
            <a:prstDash val="solid"/>
            <a:round/>
            <a:headEnd len="sm" w="sm" type="none"/>
            <a:tailEnd len="sm" w="sm" type="none"/>
          </a:ln>
        </p:spPr>
      </p:cxnSp>
      <p:cxnSp>
        <p:nvCxnSpPr>
          <p:cNvPr id="680" name="Google Shape;680;p30"/>
          <p:cNvCxnSpPr>
            <a:endCxn id="662" idx="1"/>
          </p:cNvCxnSpPr>
          <p:nvPr/>
        </p:nvCxnSpPr>
        <p:spPr>
          <a:xfrm flipH="1">
            <a:off x="9601048" y="3795120"/>
            <a:ext cx="495000" cy="1368300"/>
          </a:xfrm>
          <a:prstGeom prst="straightConnector1">
            <a:avLst/>
          </a:prstGeom>
          <a:noFill/>
          <a:ln cap="flat" cmpd="sng" w="28575">
            <a:solidFill>
              <a:schemeClr val="dk1"/>
            </a:solidFill>
            <a:prstDash val="solid"/>
            <a:round/>
            <a:headEnd len="sm" w="sm" type="none"/>
            <a:tailEnd len="sm" w="sm" type="none"/>
          </a:ln>
        </p:spPr>
      </p:cxnSp>
      <p:cxnSp>
        <p:nvCxnSpPr>
          <p:cNvPr id="681" name="Google Shape;681;p30"/>
          <p:cNvCxnSpPr>
            <a:endCxn id="662" idx="1"/>
          </p:cNvCxnSpPr>
          <p:nvPr/>
        </p:nvCxnSpPr>
        <p:spPr>
          <a:xfrm flipH="1">
            <a:off x="9601048" y="3795120"/>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682" name="Google Shape;682;p30"/>
          <p:cNvCxnSpPr>
            <a:endCxn id="662" idx="1"/>
          </p:cNvCxnSpPr>
          <p:nvPr/>
        </p:nvCxnSpPr>
        <p:spPr>
          <a:xfrm flipH="1">
            <a:off x="9601048" y="3795120"/>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683" name="Google Shape;683;p30"/>
          <p:cNvCxnSpPr>
            <a:endCxn id="662" idx="1"/>
          </p:cNvCxnSpPr>
          <p:nvPr/>
        </p:nvCxnSpPr>
        <p:spPr>
          <a:xfrm flipH="1">
            <a:off x="9601048" y="3795120"/>
            <a:ext cx="1882800" cy="1368300"/>
          </a:xfrm>
          <a:prstGeom prst="straightConnector1">
            <a:avLst/>
          </a:prstGeom>
          <a:noFill/>
          <a:ln cap="flat" cmpd="sng" w="28575">
            <a:solidFill>
              <a:schemeClr val="dk1"/>
            </a:solidFill>
            <a:prstDash val="solid"/>
            <a:round/>
            <a:headEnd len="sm" w="sm" type="none"/>
            <a:tailEnd len="sm" w="sm" type="none"/>
          </a:ln>
        </p:spPr>
      </p:cxnSp>
      <p:cxnSp>
        <p:nvCxnSpPr>
          <p:cNvPr id="684" name="Google Shape;684;p30"/>
          <p:cNvCxnSpPr>
            <a:endCxn id="662" idx="1"/>
          </p:cNvCxnSpPr>
          <p:nvPr/>
        </p:nvCxnSpPr>
        <p:spPr>
          <a:xfrm flipH="1">
            <a:off x="9601048" y="3809520"/>
            <a:ext cx="2324100" cy="13539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31"/>
          <p:cNvGrpSpPr/>
          <p:nvPr/>
        </p:nvGrpSpPr>
        <p:grpSpPr>
          <a:xfrm>
            <a:off x="0" y="9430739"/>
            <a:ext cx="18288000" cy="856468"/>
            <a:chOff x="0" y="9430739"/>
            <a:chExt cx="18288000" cy="856468"/>
          </a:xfrm>
        </p:grpSpPr>
        <p:sp>
          <p:nvSpPr>
            <p:cNvPr id="691" name="Google Shape;691;p31"/>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692" name="Google Shape;692;p31"/>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693" name="Google Shape;693;p31"/>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694" name="Google Shape;694;p31"/>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695" name="Google Shape;695;p31"/>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Background Noise</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Missing modules</a:t>
            </a: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
        <p:nvSpPr>
          <p:cNvPr id="696" name="Google Shape;696;p31"/>
          <p:cNvSpPr txBox="1"/>
          <p:nvPr/>
        </p:nvSpPr>
        <p:spPr>
          <a:xfrm>
            <a:off x="7002723" y="1592242"/>
            <a:ext cx="5585183"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latin typeface="Teko"/>
                <a:ea typeface="Teko"/>
                <a:cs typeface="Teko"/>
                <a:sym typeface="Teko"/>
              </a:rPr>
              <a:t>Background Processes in </a:t>
            </a:r>
            <a:r>
              <a:rPr b="1" lang="en-US" sz="3200">
                <a:solidFill>
                  <a:srgbClr val="76923C"/>
                </a:solidFill>
                <a:latin typeface="Teko"/>
                <a:ea typeface="Teko"/>
                <a:cs typeface="Teko"/>
                <a:sym typeface="Teko"/>
              </a:rPr>
              <a:t>Downstream</a:t>
            </a:r>
            <a:endParaRPr/>
          </a:p>
        </p:txBody>
      </p:sp>
      <p:sp>
        <p:nvSpPr>
          <p:cNvPr id="697" name="Google Shape;697;p31"/>
          <p:cNvSpPr txBox="1"/>
          <p:nvPr/>
        </p:nvSpPr>
        <p:spPr>
          <a:xfrm>
            <a:off x="7795333" y="2258177"/>
            <a:ext cx="72648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C00000"/>
                </a:solidFill>
                <a:latin typeface="Teko"/>
                <a:ea typeface="Teko"/>
                <a:cs typeface="Teko"/>
                <a:sym typeface="Teko"/>
              </a:rPr>
              <a:t>PoC</a:t>
            </a:r>
            <a:endParaRPr b="1" sz="2400">
              <a:solidFill>
                <a:srgbClr val="C00000"/>
              </a:solidFill>
              <a:latin typeface="Teko"/>
              <a:ea typeface="Teko"/>
              <a:cs typeface="Teko"/>
              <a:sym typeface="Teko"/>
            </a:endParaRPr>
          </a:p>
        </p:txBody>
      </p:sp>
      <p:cxnSp>
        <p:nvCxnSpPr>
          <p:cNvPr id="698" name="Google Shape;698;p31"/>
          <p:cNvCxnSpPr/>
          <p:nvPr/>
        </p:nvCxnSpPr>
        <p:spPr>
          <a:xfrm>
            <a:off x="6858000" y="2258177"/>
            <a:ext cx="11049000" cy="0"/>
          </a:xfrm>
          <a:prstGeom prst="straightConnector1">
            <a:avLst/>
          </a:prstGeom>
          <a:noFill/>
          <a:ln cap="flat" cmpd="sng" w="76200">
            <a:solidFill>
              <a:schemeClr val="dk1"/>
            </a:solidFill>
            <a:prstDash val="solid"/>
            <a:round/>
            <a:headEnd len="sm" w="sm" type="none"/>
            <a:tailEnd len="sm" w="sm" type="none"/>
          </a:ln>
        </p:spPr>
      </p:cxnSp>
      <p:sp>
        <p:nvSpPr>
          <p:cNvPr id="699" name="Google Shape;699;p31"/>
          <p:cNvSpPr txBox="1"/>
          <p:nvPr/>
        </p:nvSpPr>
        <p:spPr>
          <a:xfrm>
            <a:off x="15454665" y="530522"/>
            <a:ext cx="789867" cy="646331"/>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PoC</a:t>
            </a:r>
            <a:endParaRPr/>
          </a:p>
        </p:txBody>
      </p:sp>
      <p:pic>
        <p:nvPicPr>
          <p:cNvPr descr="Web design with solid fill" id="700" name="Google Shape;700;p31"/>
          <p:cNvPicPr preferRelativeResize="0"/>
          <p:nvPr/>
        </p:nvPicPr>
        <p:blipFill rotWithShape="1">
          <a:blip r:embed="rId4">
            <a:alphaModFix/>
          </a:blip>
          <a:srcRect b="0" l="0" r="0" t="0"/>
          <a:stretch/>
        </p:blipFill>
        <p:spPr>
          <a:xfrm>
            <a:off x="15224657" y="1094448"/>
            <a:ext cx="1199964" cy="1199964"/>
          </a:xfrm>
          <a:prstGeom prst="rect">
            <a:avLst/>
          </a:prstGeom>
          <a:noFill/>
          <a:ln>
            <a:noFill/>
          </a:ln>
        </p:spPr>
      </p:pic>
      <p:sp>
        <p:nvSpPr>
          <p:cNvPr id="701" name="Google Shape;701;p31"/>
          <p:cNvSpPr/>
          <p:nvPr/>
        </p:nvSpPr>
        <p:spPr>
          <a:xfrm>
            <a:off x="15176939" y="5586852"/>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702" name="Google Shape;702;p31"/>
          <p:cNvSpPr/>
          <p:nvPr/>
        </p:nvSpPr>
        <p:spPr>
          <a:xfrm>
            <a:off x="13563644" y="2798034"/>
            <a:ext cx="4555667" cy="3640852"/>
          </a:xfrm>
          <a:prstGeom prst="rect">
            <a:avLst/>
          </a:prstGeom>
          <a:no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703" name="Google Shape;703;p31"/>
          <p:cNvCxnSpPr/>
          <p:nvPr/>
        </p:nvCxnSpPr>
        <p:spPr>
          <a:xfrm>
            <a:off x="14173200" y="2294412"/>
            <a:ext cx="0" cy="1555314"/>
          </a:xfrm>
          <a:prstGeom prst="straightConnector1">
            <a:avLst/>
          </a:prstGeom>
          <a:noFill/>
          <a:ln cap="flat" cmpd="sng" w="38100">
            <a:solidFill>
              <a:schemeClr val="dk1"/>
            </a:solidFill>
            <a:prstDash val="solid"/>
            <a:round/>
            <a:headEnd len="sm" w="sm" type="none"/>
            <a:tailEnd len="sm" w="sm" type="none"/>
          </a:ln>
        </p:spPr>
      </p:cxnSp>
      <p:cxnSp>
        <p:nvCxnSpPr>
          <p:cNvPr id="704" name="Google Shape;704;p31"/>
          <p:cNvCxnSpPr/>
          <p:nvPr/>
        </p:nvCxnSpPr>
        <p:spPr>
          <a:xfrm>
            <a:off x="15011400" y="2294412"/>
            <a:ext cx="0" cy="1555314"/>
          </a:xfrm>
          <a:prstGeom prst="straightConnector1">
            <a:avLst/>
          </a:prstGeom>
          <a:noFill/>
          <a:ln cap="flat" cmpd="sng" w="38100">
            <a:solidFill>
              <a:schemeClr val="dk1"/>
            </a:solidFill>
            <a:prstDash val="solid"/>
            <a:round/>
            <a:headEnd len="sm" w="sm" type="none"/>
            <a:tailEnd len="sm" w="sm" type="none"/>
          </a:ln>
        </p:spPr>
      </p:cxnSp>
      <p:cxnSp>
        <p:nvCxnSpPr>
          <p:cNvPr id="705" name="Google Shape;705;p31"/>
          <p:cNvCxnSpPr/>
          <p:nvPr/>
        </p:nvCxnSpPr>
        <p:spPr>
          <a:xfrm>
            <a:off x="15849600" y="2294412"/>
            <a:ext cx="0" cy="1555314"/>
          </a:xfrm>
          <a:prstGeom prst="straightConnector1">
            <a:avLst/>
          </a:prstGeom>
          <a:noFill/>
          <a:ln cap="flat" cmpd="sng" w="38100">
            <a:solidFill>
              <a:schemeClr val="dk1"/>
            </a:solidFill>
            <a:prstDash val="solid"/>
            <a:round/>
            <a:headEnd len="sm" w="sm" type="none"/>
            <a:tailEnd len="sm" w="sm" type="none"/>
          </a:ln>
        </p:spPr>
      </p:cxnSp>
      <p:cxnSp>
        <p:nvCxnSpPr>
          <p:cNvPr id="706" name="Google Shape;706;p31"/>
          <p:cNvCxnSpPr/>
          <p:nvPr/>
        </p:nvCxnSpPr>
        <p:spPr>
          <a:xfrm>
            <a:off x="16687800" y="2294412"/>
            <a:ext cx="0" cy="1555314"/>
          </a:xfrm>
          <a:prstGeom prst="straightConnector1">
            <a:avLst/>
          </a:prstGeom>
          <a:noFill/>
          <a:ln cap="flat" cmpd="sng" w="38100">
            <a:solidFill>
              <a:schemeClr val="dk1"/>
            </a:solidFill>
            <a:prstDash val="solid"/>
            <a:round/>
            <a:headEnd len="sm" w="sm" type="none"/>
            <a:tailEnd len="sm" w="sm" type="none"/>
          </a:ln>
        </p:spPr>
      </p:cxnSp>
      <p:cxnSp>
        <p:nvCxnSpPr>
          <p:cNvPr id="707" name="Google Shape;707;p31"/>
          <p:cNvCxnSpPr/>
          <p:nvPr/>
        </p:nvCxnSpPr>
        <p:spPr>
          <a:xfrm>
            <a:off x="17602200" y="2294412"/>
            <a:ext cx="0" cy="1555314"/>
          </a:xfrm>
          <a:prstGeom prst="straightConnector1">
            <a:avLst/>
          </a:prstGeom>
          <a:noFill/>
          <a:ln cap="flat" cmpd="sng" w="38100">
            <a:solidFill>
              <a:schemeClr val="dk1"/>
            </a:solidFill>
            <a:prstDash val="solid"/>
            <a:round/>
            <a:headEnd len="sm" w="sm" type="none"/>
            <a:tailEnd len="sm" w="sm" type="none"/>
          </a:ln>
        </p:spPr>
      </p:cxnSp>
      <p:cxnSp>
        <p:nvCxnSpPr>
          <p:cNvPr id="708" name="Google Shape;708;p31"/>
          <p:cNvCxnSpPr/>
          <p:nvPr/>
        </p:nvCxnSpPr>
        <p:spPr>
          <a:xfrm>
            <a:off x="13716000" y="3013983"/>
            <a:ext cx="4191000" cy="0"/>
          </a:xfrm>
          <a:prstGeom prst="straightConnector1">
            <a:avLst/>
          </a:prstGeom>
          <a:noFill/>
          <a:ln cap="flat" cmpd="sng" w="38100">
            <a:solidFill>
              <a:srgbClr val="C00000"/>
            </a:solidFill>
            <a:prstDash val="solid"/>
            <a:round/>
            <a:headEnd len="sm" w="sm" type="none"/>
            <a:tailEnd len="sm" w="sm" type="none"/>
          </a:ln>
        </p:spPr>
      </p:cxnSp>
      <p:cxnSp>
        <p:nvCxnSpPr>
          <p:cNvPr id="709" name="Google Shape;709;p31"/>
          <p:cNvCxnSpPr/>
          <p:nvPr/>
        </p:nvCxnSpPr>
        <p:spPr>
          <a:xfrm>
            <a:off x="13716000" y="6210300"/>
            <a:ext cx="4191000" cy="0"/>
          </a:xfrm>
          <a:prstGeom prst="straightConnector1">
            <a:avLst/>
          </a:prstGeom>
          <a:noFill/>
          <a:ln cap="flat" cmpd="sng" w="38100">
            <a:solidFill>
              <a:srgbClr val="C00000"/>
            </a:solidFill>
            <a:prstDash val="solid"/>
            <a:round/>
            <a:headEnd len="sm" w="sm" type="none"/>
            <a:tailEnd len="sm" w="sm" type="none"/>
          </a:ln>
        </p:spPr>
      </p:cxnSp>
      <p:cxnSp>
        <p:nvCxnSpPr>
          <p:cNvPr id="710" name="Google Shape;710;p31"/>
          <p:cNvCxnSpPr/>
          <p:nvPr/>
        </p:nvCxnSpPr>
        <p:spPr>
          <a:xfrm>
            <a:off x="17907000" y="2991123"/>
            <a:ext cx="0" cy="3219177"/>
          </a:xfrm>
          <a:prstGeom prst="straightConnector1">
            <a:avLst/>
          </a:prstGeom>
          <a:noFill/>
          <a:ln cap="flat" cmpd="sng" w="38100">
            <a:solidFill>
              <a:srgbClr val="C00000"/>
            </a:solidFill>
            <a:prstDash val="solid"/>
            <a:round/>
            <a:headEnd len="sm" w="sm" type="none"/>
            <a:tailEnd len="sm" w="sm" type="none"/>
          </a:ln>
        </p:spPr>
      </p:cxnSp>
      <p:cxnSp>
        <p:nvCxnSpPr>
          <p:cNvPr id="711" name="Google Shape;711;p31"/>
          <p:cNvCxnSpPr/>
          <p:nvPr/>
        </p:nvCxnSpPr>
        <p:spPr>
          <a:xfrm>
            <a:off x="13716000" y="2991123"/>
            <a:ext cx="0" cy="3219177"/>
          </a:xfrm>
          <a:prstGeom prst="straightConnector1">
            <a:avLst/>
          </a:prstGeom>
          <a:noFill/>
          <a:ln cap="flat" cmpd="sng" w="38100">
            <a:solidFill>
              <a:srgbClr val="C00000"/>
            </a:solidFill>
            <a:prstDash val="solid"/>
            <a:round/>
            <a:headEnd len="sm" w="sm" type="none"/>
            <a:tailEnd len="sm" w="sm" type="none"/>
          </a:ln>
        </p:spPr>
      </p:cxnSp>
      <p:cxnSp>
        <p:nvCxnSpPr>
          <p:cNvPr id="712" name="Google Shape;712;p31"/>
          <p:cNvCxnSpPr/>
          <p:nvPr/>
        </p:nvCxnSpPr>
        <p:spPr>
          <a:xfrm>
            <a:off x="13716000" y="3013983"/>
            <a:ext cx="2133600" cy="0"/>
          </a:xfrm>
          <a:prstGeom prst="straightConnector1">
            <a:avLst/>
          </a:prstGeom>
          <a:noFill/>
          <a:ln cap="flat" cmpd="sng" w="38100">
            <a:solidFill>
              <a:srgbClr val="C00000"/>
            </a:solidFill>
            <a:prstDash val="solid"/>
            <a:round/>
            <a:headEnd len="sm" w="sm" type="none"/>
            <a:tailEnd len="sm" w="sm" type="none"/>
          </a:ln>
        </p:spPr>
      </p:cxnSp>
      <p:cxnSp>
        <p:nvCxnSpPr>
          <p:cNvPr id="713" name="Google Shape;713;p31"/>
          <p:cNvCxnSpPr>
            <a:endCxn id="701" idx="1"/>
          </p:cNvCxnSpPr>
          <p:nvPr/>
        </p:nvCxnSpPr>
        <p:spPr>
          <a:xfrm flipH="1">
            <a:off x="15824639" y="3014052"/>
            <a:ext cx="24900" cy="2572800"/>
          </a:xfrm>
          <a:prstGeom prst="straightConnector1">
            <a:avLst/>
          </a:prstGeom>
          <a:noFill/>
          <a:ln cap="flat" cmpd="sng" w="38100">
            <a:solidFill>
              <a:srgbClr val="C00000"/>
            </a:solidFill>
            <a:prstDash val="solid"/>
            <a:round/>
            <a:headEnd len="sm" w="sm" type="none"/>
            <a:tailEnd len="med" w="med" type="triangle"/>
          </a:ln>
        </p:spPr>
      </p:cxnSp>
      <p:cxnSp>
        <p:nvCxnSpPr>
          <p:cNvPr id="714" name="Google Shape;714;p31"/>
          <p:cNvCxnSpPr/>
          <p:nvPr/>
        </p:nvCxnSpPr>
        <p:spPr>
          <a:xfrm>
            <a:off x="14173200" y="3849726"/>
            <a:ext cx="1281465" cy="1674774"/>
          </a:xfrm>
          <a:prstGeom prst="straightConnector1">
            <a:avLst/>
          </a:prstGeom>
          <a:noFill/>
          <a:ln cap="flat" cmpd="sng" w="38100">
            <a:solidFill>
              <a:schemeClr val="dk1"/>
            </a:solidFill>
            <a:prstDash val="solid"/>
            <a:round/>
            <a:headEnd len="sm" w="sm" type="none"/>
            <a:tailEnd len="med" w="med" type="triangle"/>
          </a:ln>
        </p:spPr>
      </p:cxnSp>
      <p:cxnSp>
        <p:nvCxnSpPr>
          <p:cNvPr id="715" name="Google Shape;715;p31"/>
          <p:cNvCxnSpPr/>
          <p:nvPr/>
        </p:nvCxnSpPr>
        <p:spPr>
          <a:xfrm flipH="1">
            <a:off x="16244532" y="3849726"/>
            <a:ext cx="443268" cy="1674774"/>
          </a:xfrm>
          <a:prstGeom prst="straightConnector1">
            <a:avLst/>
          </a:prstGeom>
          <a:noFill/>
          <a:ln cap="flat" cmpd="sng" w="38100">
            <a:solidFill>
              <a:schemeClr val="dk1"/>
            </a:solidFill>
            <a:prstDash val="solid"/>
            <a:round/>
            <a:headEnd len="sm" w="sm" type="none"/>
            <a:tailEnd len="med" w="med" type="triangle"/>
          </a:ln>
        </p:spPr>
      </p:cxnSp>
      <p:cxnSp>
        <p:nvCxnSpPr>
          <p:cNvPr id="716" name="Google Shape;716;p31"/>
          <p:cNvCxnSpPr/>
          <p:nvPr/>
        </p:nvCxnSpPr>
        <p:spPr>
          <a:xfrm flipH="1">
            <a:off x="15824639" y="3849726"/>
            <a:ext cx="24961" cy="1598574"/>
          </a:xfrm>
          <a:prstGeom prst="straightConnector1">
            <a:avLst/>
          </a:prstGeom>
          <a:noFill/>
          <a:ln cap="flat" cmpd="sng" w="38100">
            <a:solidFill>
              <a:schemeClr val="dk1"/>
            </a:solidFill>
            <a:prstDash val="solid"/>
            <a:round/>
            <a:headEnd len="sm" w="sm" type="none"/>
            <a:tailEnd len="med" w="med" type="triangle"/>
          </a:ln>
        </p:spPr>
      </p:cxnSp>
      <p:cxnSp>
        <p:nvCxnSpPr>
          <p:cNvPr id="717" name="Google Shape;717;p31"/>
          <p:cNvCxnSpPr/>
          <p:nvPr/>
        </p:nvCxnSpPr>
        <p:spPr>
          <a:xfrm flipH="1">
            <a:off x="16472339" y="3849726"/>
            <a:ext cx="1129861" cy="1674774"/>
          </a:xfrm>
          <a:prstGeom prst="straightConnector1">
            <a:avLst/>
          </a:prstGeom>
          <a:noFill/>
          <a:ln cap="flat" cmpd="sng" w="38100">
            <a:solidFill>
              <a:schemeClr val="dk1"/>
            </a:solidFill>
            <a:prstDash val="solid"/>
            <a:round/>
            <a:headEnd len="sm" w="sm" type="none"/>
            <a:tailEnd len="med" w="med" type="triangle"/>
          </a:ln>
        </p:spPr>
      </p:cxnSp>
      <p:cxnSp>
        <p:nvCxnSpPr>
          <p:cNvPr id="718" name="Google Shape;718;p31"/>
          <p:cNvCxnSpPr/>
          <p:nvPr/>
        </p:nvCxnSpPr>
        <p:spPr>
          <a:xfrm>
            <a:off x="15011400" y="3849726"/>
            <a:ext cx="685800" cy="1674774"/>
          </a:xfrm>
          <a:prstGeom prst="straightConnector1">
            <a:avLst/>
          </a:prstGeom>
          <a:noFill/>
          <a:ln cap="flat" cmpd="sng" w="38100">
            <a:solidFill>
              <a:schemeClr val="dk1"/>
            </a:solidFill>
            <a:prstDash val="solid"/>
            <a:round/>
            <a:headEnd len="sm" w="sm" type="none"/>
            <a:tailEnd len="med" w="med" type="triangle"/>
          </a:ln>
        </p:spPr>
      </p:cxnSp>
      <p:sp>
        <p:nvSpPr>
          <p:cNvPr id="719" name="Google Shape;719;p31"/>
          <p:cNvSpPr/>
          <p:nvPr/>
        </p:nvSpPr>
        <p:spPr>
          <a:xfrm>
            <a:off x="14935200" y="7426657"/>
            <a:ext cx="1828799" cy="1519127"/>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720" name="Google Shape;720;p31"/>
          <p:cNvSpPr txBox="1"/>
          <p:nvPr/>
        </p:nvSpPr>
        <p:spPr>
          <a:xfrm>
            <a:off x="15301900" y="8758697"/>
            <a:ext cx="1045479"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Crash</a:t>
            </a:r>
            <a:endParaRPr/>
          </a:p>
        </p:txBody>
      </p:sp>
      <p:cxnSp>
        <p:nvCxnSpPr>
          <p:cNvPr id="721" name="Google Shape;721;p31"/>
          <p:cNvCxnSpPr/>
          <p:nvPr/>
        </p:nvCxnSpPr>
        <p:spPr>
          <a:xfrm>
            <a:off x="15837119" y="6161743"/>
            <a:ext cx="0" cy="1579015"/>
          </a:xfrm>
          <a:prstGeom prst="straightConnector1">
            <a:avLst/>
          </a:prstGeom>
          <a:noFill/>
          <a:ln cap="flat" cmpd="sng" w="38100">
            <a:solidFill>
              <a:srgbClr val="C00000"/>
            </a:solidFill>
            <a:prstDash val="solid"/>
            <a:round/>
            <a:headEnd len="sm" w="sm" type="none"/>
            <a:tailEnd len="med" w="med" type="triangle"/>
          </a:ln>
        </p:spPr>
      </p:cxnSp>
      <p:sp>
        <p:nvSpPr>
          <p:cNvPr id="722" name="Google Shape;722;p31"/>
          <p:cNvSpPr txBox="1"/>
          <p:nvPr/>
        </p:nvSpPr>
        <p:spPr>
          <a:xfrm>
            <a:off x="7795333" y="6079664"/>
            <a:ext cx="3919663" cy="769441"/>
          </a:xfrm>
          <a:prstGeom prst="rect">
            <a:avLst/>
          </a:prstGeom>
          <a:solidFill>
            <a:srgbClr val="953734"/>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chemeClr val="lt1"/>
                </a:solidFill>
                <a:latin typeface="Teko"/>
                <a:ea typeface="Teko"/>
                <a:cs typeface="Teko"/>
                <a:sym typeface="Teko"/>
              </a:rPr>
              <a:t>Forced data-collision</a:t>
            </a:r>
            <a:endParaRPr/>
          </a:p>
        </p:txBody>
      </p:sp>
      <p:sp>
        <p:nvSpPr>
          <p:cNvPr id="723" name="Google Shape;723;p31"/>
          <p:cNvSpPr/>
          <p:nvPr/>
        </p:nvSpPr>
        <p:spPr>
          <a:xfrm>
            <a:off x="6857543" y="2842952"/>
            <a:ext cx="5486705" cy="3048000"/>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724" name="Google Shape;724;p31"/>
          <p:cNvSpPr/>
          <p:nvPr/>
        </p:nvSpPr>
        <p:spPr>
          <a:xfrm>
            <a:off x="8953348" y="5163420"/>
            <a:ext cx="1295400" cy="539621"/>
          </a:xfrm>
          <a:prstGeom prst="flowChartMagneticDisk">
            <a:avLst/>
          </a:prstGeom>
          <a:solidFill>
            <a:schemeClr val="dk1"/>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725" name="Google Shape;725;p31"/>
          <p:cNvCxnSpPr/>
          <p:nvPr/>
        </p:nvCxnSpPr>
        <p:spPr>
          <a:xfrm>
            <a:off x="72769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26" name="Google Shape;726;p31"/>
          <p:cNvCxnSpPr/>
          <p:nvPr/>
        </p:nvCxnSpPr>
        <p:spPr>
          <a:xfrm>
            <a:off x="77341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27" name="Google Shape;727;p31"/>
          <p:cNvCxnSpPr/>
          <p:nvPr/>
        </p:nvCxnSpPr>
        <p:spPr>
          <a:xfrm>
            <a:off x="8191348" y="3036041"/>
            <a:ext cx="0" cy="762000"/>
          </a:xfrm>
          <a:prstGeom prst="straightConnector1">
            <a:avLst/>
          </a:prstGeom>
          <a:noFill/>
          <a:ln cap="flat" cmpd="sng" w="28575">
            <a:solidFill>
              <a:srgbClr val="C00000"/>
            </a:solidFill>
            <a:prstDash val="solid"/>
            <a:round/>
            <a:headEnd len="sm" w="sm" type="none"/>
            <a:tailEnd len="sm" w="sm" type="none"/>
          </a:ln>
        </p:spPr>
      </p:cxnSp>
      <p:cxnSp>
        <p:nvCxnSpPr>
          <p:cNvPr id="728" name="Google Shape;728;p31"/>
          <p:cNvCxnSpPr/>
          <p:nvPr/>
        </p:nvCxnSpPr>
        <p:spPr>
          <a:xfrm>
            <a:off x="86485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29" name="Google Shape;729;p31"/>
          <p:cNvCxnSpPr/>
          <p:nvPr/>
        </p:nvCxnSpPr>
        <p:spPr>
          <a:xfrm>
            <a:off x="91057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30" name="Google Shape;730;p31"/>
          <p:cNvCxnSpPr/>
          <p:nvPr/>
        </p:nvCxnSpPr>
        <p:spPr>
          <a:xfrm>
            <a:off x="9600895"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31" name="Google Shape;731;p31"/>
          <p:cNvCxnSpPr/>
          <p:nvPr/>
        </p:nvCxnSpPr>
        <p:spPr>
          <a:xfrm>
            <a:off x="100963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32" name="Google Shape;732;p31"/>
          <p:cNvCxnSpPr/>
          <p:nvPr/>
        </p:nvCxnSpPr>
        <p:spPr>
          <a:xfrm>
            <a:off x="105535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33" name="Google Shape;733;p31"/>
          <p:cNvCxnSpPr/>
          <p:nvPr/>
        </p:nvCxnSpPr>
        <p:spPr>
          <a:xfrm>
            <a:off x="11010748" y="3036041"/>
            <a:ext cx="0" cy="762000"/>
          </a:xfrm>
          <a:prstGeom prst="straightConnector1">
            <a:avLst/>
          </a:prstGeom>
          <a:noFill/>
          <a:ln cap="flat" cmpd="sng" w="28575">
            <a:solidFill>
              <a:schemeClr val="dk1"/>
            </a:solidFill>
            <a:prstDash val="solid"/>
            <a:round/>
            <a:headEnd len="sm" w="sm" type="none"/>
            <a:tailEnd len="sm" w="sm" type="none"/>
          </a:ln>
        </p:spPr>
      </p:cxnSp>
      <p:cxnSp>
        <p:nvCxnSpPr>
          <p:cNvPr id="734" name="Google Shape;734;p31"/>
          <p:cNvCxnSpPr/>
          <p:nvPr/>
        </p:nvCxnSpPr>
        <p:spPr>
          <a:xfrm>
            <a:off x="11467948" y="3058901"/>
            <a:ext cx="0" cy="762000"/>
          </a:xfrm>
          <a:prstGeom prst="straightConnector1">
            <a:avLst/>
          </a:prstGeom>
          <a:noFill/>
          <a:ln cap="flat" cmpd="sng" w="28575">
            <a:solidFill>
              <a:schemeClr val="dk1"/>
            </a:solidFill>
            <a:prstDash val="solid"/>
            <a:round/>
            <a:headEnd len="sm" w="sm" type="none"/>
            <a:tailEnd len="sm" w="sm" type="none"/>
          </a:ln>
        </p:spPr>
      </p:cxnSp>
      <p:cxnSp>
        <p:nvCxnSpPr>
          <p:cNvPr id="735" name="Google Shape;735;p31"/>
          <p:cNvCxnSpPr/>
          <p:nvPr/>
        </p:nvCxnSpPr>
        <p:spPr>
          <a:xfrm>
            <a:off x="11925148" y="3058901"/>
            <a:ext cx="0" cy="762000"/>
          </a:xfrm>
          <a:prstGeom prst="straightConnector1">
            <a:avLst/>
          </a:prstGeom>
          <a:noFill/>
          <a:ln cap="flat" cmpd="sng" w="28575">
            <a:solidFill>
              <a:schemeClr val="dk1"/>
            </a:solidFill>
            <a:prstDash val="solid"/>
            <a:round/>
            <a:headEnd len="sm" w="sm" type="none"/>
            <a:tailEnd len="sm" w="sm" type="none"/>
          </a:ln>
        </p:spPr>
      </p:cxnSp>
      <p:cxnSp>
        <p:nvCxnSpPr>
          <p:cNvPr id="736" name="Google Shape;736;p31"/>
          <p:cNvCxnSpPr>
            <a:endCxn id="724" idx="1"/>
          </p:cNvCxnSpPr>
          <p:nvPr/>
        </p:nvCxnSpPr>
        <p:spPr>
          <a:xfrm>
            <a:off x="7276948" y="3795120"/>
            <a:ext cx="2324100" cy="1368300"/>
          </a:xfrm>
          <a:prstGeom prst="straightConnector1">
            <a:avLst/>
          </a:prstGeom>
          <a:noFill/>
          <a:ln cap="flat" cmpd="sng" w="28575">
            <a:solidFill>
              <a:schemeClr val="dk1"/>
            </a:solidFill>
            <a:prstDash val="solid"/>
            <a:round/>
            <a:headEnd len="sm" w="sm" type="none"/>
            <a:tailEnd len="sm" w="sm" type="none"/>
          </a:ln>
        </p:spPr>
      </p:cxnSp>
      <p:cxnSp>
        <p:nvCxnSpPr>
          <p:cNvPr id="737" name="Google Shape;737;p31"/>
          <p:cNvCxnSpPr>
            <a:endCxn id="724" idx="1"/>
          </p:cNvCxnSpPr>
          <p:nvPr/>
        </p:nvCxnSpPr>
        <p:spPr>
          <a:xfrm>
            <a:off x="7734148" y="3795120"/>
            <a:ext cx="1866900" cy="1368300"/>
          </a:xfrm>
          <a:prstGeom prst="straightConnector1">
            <a:avLst/>
          </a:prstGeom>
          <a:noFill/>
          <a:ln cap="flat" cmpd="sng" w="28575">
            <a:solidFill>
              <a:schemeClr val="dk1"/>
            </a:solidFill>
            <a:prstDash val="solid"/>
            <a:round/>
            <a:headEnd len="sm" w="sm" type="none"/>
            <a:tailEnd len="sm" w="sm" type="none"/>
          </a:ln>
        </p:spPr>
      </p:cxnSp>
      <p:cxnSp>
        <p:nvCxnSpPr>
          <p:cNvPr id="738" name="Google Shape;738;p31"/>
          <p:cNvCxnSpPr>
            <a:endCxn id="724" idx="1"/>
          </p:cNvCxnSpPr>
          <p:nvPr/>
        </p:nvCxnSpPr>
        <p:spPr>
          <a:xfrm>
            <a:off x="8186848" y="3768420"/>
            <a:ext cx="1414200" cy="1395000"/>
          </a:xfrm>
          <a:prstGeom prst="straightConnector1">
            <a:avLst/>
          </a:prstGeom>
          <a:noFill/>
          <a:ln cap="flat" cmpd="sng" w="28575">
            <a:solidFill>
              <a:srgbClr val="C00000"/>
            </a:solidFill>
            <a:prstDash val="solid"/>
            <a:round/>
            <a:headEnd len="sm" w="sm" type="none"/>
            <a:tailEnd len="sm" w="sm" type="none"/>
          </a:ln>
        </p:spPr>
      </p:cxnSp>
      <p:cxnSp>
        <p:nvCxnSpPr>
          <p:cNvPr id="739" name="Google Shape;739;p31"/>
          <p:cNvCxnSpPr>
            <a:endCxn id="724" idx="1"/>
          </p:cNvCxnSpPr>
          <p:nvPr/>
        </p:nvCxnSpPr>
        <p:spPr>
          <a:xfrm>
            <a:off x="8648548" y="3795120"/>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740" name="Google Shape;740;p31"/>
          <p:cNvCxnSpPr>
            <a:endCxn id="724" idx="1"/>
          </p:cNvCxnSpPr>
          <p:nvPr/>
        </p:nvCxnSpPr>
        <p:spPr>
          <a:xfrm>
            <a:off x="9105748" y="3795120"/>
            <a:ext cx="495300" cy="1368300"/>
          </a:xfrm>
          <a:prstGeom prst="straightConnector1">
            <a:avLst/>
          </a:prstGeom>
          <a:noFill/>
          <a:ln cap="flat" cmpd="sng" w="28575">
            <a:solidFill>
              <a:schemeClr val="dk1"/>
            </a:solidFill>
            <a:prstDash val="solid"/>
            <a:round/>
            <a:headEnd len="sm" w="sm" type="none"/>
            <a:tailEnd len="sm" w="sm" type="none"/>
          </a:ln>
        </p:spPr>
      </p:cxnSp>
      <p:cxnSp>
        <p:nvCxnSpPr>
          <p:cNvPr id="741" name="Google Shape;741;p31"/>
          <p:cNvCxnSpPr>
            <a:endCxn id="724" idx="1"/>
          </p:cNvCxnSpPr>
          <p:nvPr/>
        </p:nvCxnSpPr>
        <p:spPr>
          <a:xfrm>
            <a:off x="9600748" y="3795120"/>
            <a:ext cx="300" cy="1368300"/>
          </a:xfrm>
          <a:prstGeom prst="straightConnector1">
            <a:avLst/>
          </a:prstGeom>
          <a:noFill/>
          <a:ln cap="flat" cmpd="sng" w="28575">
            <a:solidFill>
              <a:schemeClr val="dk1"/>
            </a:solidFill>
            <a:prstDash val="solid"/>
            <a:round/>
            <a:headEnd len="sm" w="sm" type="none"/>
            <a:tailEnd len="sm" w="sm" type="none"/>
          </a:ln>
        </p:spPr>
      </p:cxnSp>
      <p:cxnSp>
        <p:nvCxnSpPr>
          <p:cNvPr id="742" name="Google Shape;742;p31"/>
          <p:cNvCxnSpPr>
            <a:endCxn id="724" idx="1"/>
          </p:cNvCxnSpPr>
          <p:nvPr/>
        </p:nvCxnSpPr>
        <p:spPr>
          <a:xfrm flipH="1">
            <a:off x="9601048" y="3795120"/>
            <a:ext cx="495000" cy="1368300"/>
          </a:xfrm>
          <a:prstGeom prst="straightConnector1">
            <a:avLst/>
          </a:prstGeom>
          <a:noFill/>
          <a:ln cap="flat" cmpd="sng" w="28575">
            <a:solidFill>
              <a:schemeClr val="dk1"/>
            </a:solidFill>
            <a:prstDash val="solid"/>
            <a:round/>
            <a:headEnd len="sm" w="sm" type="none"/>
            <a:tailEnd len="sm" w="sm" type="none"/>
          </a:ln>
        </p:spPr>
      </p:cxnSp>
      <p:cxnSp>
        <p:nvCxnSpPr>
          <p:cNvPr id="743" name="Google Shape;743;p31"/>
          <p:cNvCxnSpPr>
            <a:endCxn id="724" idx="1"/>
          </p:cNvCxnSpPr>
          <p:nvPr/>
        </p:nvCxnSpPr>
        <p:spPr>
          <a:xfrm flipH="1">
            <a:off x="9601048" y="3795120"/>
            <a:ext cx="952500" cy="1368300"/>
          </a:xfrm>
          <a:prstGeom prst="straightConnector1">
            <a:avLst/>
          </a:prstGeom>
          <a:noFill/>
          <a:ln cap="flat" cmpd="sng" w="28575">
            <a:solidFill>
              <a:schemeClr val="dk1"/>
            </a:solidFill>
            <a:prstDash val="solid"/>
            <a:round/>
            <a:headEnd len="sm" w="sm" type="none"/>
            <a:tailEnd len="sm" w="sm" type="none"/>
          </a:ln>
        </p:spPr>
      </p:cxnSp>
      <p:cxnSp>
        <p:nvCxnSpPr>
          <p:cNvPr id="744" name="Google Shape;744;p31"/>
          <p:cNvCxnSpPr>
            <a:endCxn id="724" idx="1"/>
          </p:cNvCxnSpPr>
          <p:nvPr/>
        </p:nvCxnSpPr>
        <p:spPr>
          <a:xfrm flipH="1">
            <a:off x="9601048" y="3795120"/>
            <a:ext cx="1409700" cy="1368300"/>
          </a:xfrm>
          <a:prstGeom prst="straightConnector1">
            <a:avLst/>
          </a:prstGeom>
          <a:noFill/>
          <a:ln cap="flat" cmpd="sng" w="28575">
            <a:solidFill>
              <a:schemeClr val="dk1"/>
            </a:solidFill>
            <a:prstDash val="solid"/>
            <a:round/>
            <a:headEnd len="sm" w="sm" type="none"/>
            <a:tailEnd len="sm" w="sm" type="none"/>
          </a:ln>
        </p:spPr>
      </p:cxnSp>
      <p:cxnSp>
        <p:nvCxnSpPr>
          <p:cNvPr id="745" name="Google Shape;745;p31"/>
          <p:cNvCxnSpPr>
            <a:endCxn id="724" idx="1"/>
          </p:cNvCxnSpPr>
          <p:nvPr/>
        </p:nvCxnSpPr>
        <p:spPr>
          <a:xfrm flipH="1">
            <a:off x="9601048" y="3795120"/>
            <a:ext cx="1882800" cy="1368300"/>
          </a:xfrm>
          <a:prstGeom prst="straightConnector1">
            <a:avLst/>
          </a:prstGeom>
          <a:noFill/>
          <a:ln cap="flat" cmpd="sng" w="28575">
            <a:solidFill>
              <a:schemeClr val="dk1"/>
            </a:solidFill>
            <a:prstDash val="solid"/>
            <a:round/>
            <a:headEnd len="sm" w="sm" type="none"/>
            <a:tailEnd len="sm" w="sm" type="none"/>
          </a:ln>
        </p:spPr>
      </p:cxnSp>
      <p:cxnSp>
        <p:nvCxnSpPr>
          <p:cNvPr id="746" name="Google Shape;746;p31"/>
          <p:cNvCxnSpPr>
            <a:endCxn id="724" idx="1"/>
          </p:cNvCxnSpPr>
          <p:nvPr/>
        </p:nvCxnSpPr>
        <p:spPr>
          <a:xfrm flipH="1">
            <a:off x="9601048" y="3809520"/>
            <a:ext cx="2324100" cy="13539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500"/>
                                        <p:tgtEl>
                                          <p:spTgt spid="7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500"/>
                                        <p:tgtEl>
                                          <p:spTgt spid="7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50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xit" presetID="10" presetSubtype="0">
                                  <p:stCondLst>
                                    <p:cond delay="500"/>
                                  </p:stCondLst>
                                  <p:childTnLst>
                                    <p:animEffect filter="fade" transition="out">
                                      <p:cBhvr>
                                        <p:cTn dur="500"/>
                                        <p:tgtEl>
                                          <p:spTgt spid="708"/>
                                        </p:tgtEl>
                                      </p:cBhvr>
                                    </p:animEffect>
                                    <p:set>
                                      <p:cBhvr>
                                        <p:cTn dur="1" fill="hold">
                                          <p:stCondLst>
                                            <p:cond delay="500"/>
                                          </p:stCondLst>
                                        </p:cTn>
                                        <p:tgtEl>
                                          <p:spTgt spid="708"/>
                                        </p:tgtEl>
                                        <p:attrNameLst>
                                          <p:attrName>style.visibility</p:attrName>
                                        </p:attrNameLst>
                                      </p:cBhvr>
                                      <p:to>
                                        <p:strVal val="hidden"/>
                                      </p:to>
                                    </p:set>
                                  </p:childTnLst>
                                </p:cTn>
                              </p:par>
                              <p:par>
                                <p:cTn fill="hold" nodeType="withEffect" presetClass="entr" presetID="10" presetSubtype="0">
                                  <p:stCondLst>
                                    <p:cond delay="50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10"/>
                                        </p:tgtEl>
                                      </p:cBhvr>
                                    </p:animEffect>
                                    <p:set>
                                      <p:cBhvr>
                                        <p:cTn dur="1" fill="hold">
                                          <p:stCondLst>
                                            <p:cond delay="500"/>
                                          </p:stCondLst>
                                        </p:cTn>
                                        <p:tgtEl>
                                          <p:spTgt spid="7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709"/>
                                        </p:tgtEl>
                                      </p:cBhvr>
                                    </p:animEffect>
                                    <p:set>
                                      <p:cBhvr>
                                        <p:cTn dur="1" fill="hold">
                                          <p:stCondLst>
                                            <p:cond delay="500"/>
                                          </p:stCondLst>
                                        </p:cTn>
                                        <p:tgtEl>
                                          <p:spTgt spid="7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711"/>
                                        </p:tgtEl>
                                      </p:cBhvr>
                                    </p:animEffect>
                                    <p:set>
                                      <p:cBhvr>
                                        <p:cTn dur="1" fill="hold">
                                          <p:stCondLst>
                                            <p:cond delay="500"/>
                                          </p:stCondLst>
                                        </p:cTn>
                                        <p:tgtEl>
                                          <p:spTgt spid="7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708"/>
                                        </p:tgtEl>
                                      </p:cBhvr>
                                    </p:animEffect>
                                    <p:set>
                                      <p:cBhvr>
                                        <p:cTn dur="1" fill="hold">
                                          <p:stCondLst>
                                            <p:cond delay="500"/>
                                          </p:stCondLst>
                                        </p:cTn>
                                        <p:tgtEl>
                                          <p:spTgt spid="7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par>
                                <p:cTn fill="hold" nodeType="withEffect" presetClass="exit" presetID="10" presetSubtype="0">
                                  <p:stCondLst>
                                    <p:cond delay="0"/>
                                  </p:stCondLst>
                                  <p:childTnLst>
                                    <p:animEffect filter="fade" transition="out">
                                      <p:cBhvr>
                                        <p:cTn dur="500"/>
                                        <p:tgtEl>
                                          <p:spTgt spid="710"/>
                                        </p:tgtEl>
                                      </p:cBhvr>
                                    </p:animEffect>
                                    <p:set>
                                      <p:cBhvr>
                                        <p:cTn dur="1" fill="hold">
                                          <p:stCondLst>
                                            <p:cond delay="500"/>
                                          </p:stCondLst>
                                        </p:cTn>
                                        <p:tgtEl>
                                          <p:spTgt spid="710"/>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par>
                                <p:cTn fill="hold" nodeType="withEffect" presetClass="exit" presetID="10" presetSubtype="0">
                                  <p:stCondLst>
                                    <p:cond delay="0"/>
                                  </p:stCondLst>
                                  <p:childTnLst>
                                    <p:animEffect filter="fade" transition="out">
                                      <p:cBhvr>
                                        <p:cTn dur="500"/>
                                        <p:tgtEl>
                                          <p:spTgt spid="709"/>
                                        </p:tgtEl>
                                      </p:cBhvr>
                                    </p:animEffect>
                                    <p:set>
                                      <p:cBhvr>
                                        <p:cTn dur="1" fill="hold">
                                          <p:stCondLst>
                                            <p:cond delay="500"/>
                                          </p:stCondLst>
                                        </p:cTn>
                                        <p:tgtEl>
                                          <p:spTgt spid="709"/>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par>
                                <p:cTn fill="hold" nodeType="withEffect" presetClass="exit" presetID="10" presetSubtype="0">
                                  <p:stCondLst>
                                    <p:cond delay="0"/>
                                  </p:stCondLst>
                                  <p:childTnLst>
                                    <p:animEffect filter="fade" transition="out">
                                      <p:cBhvr>
                                        <p:cTn dur="500"/>
                                        <p:tgtEl>
                                          <p:spTgt spid="711"/>
                                        </p:tgtEl>
                                      </p:cBhvr>
                                    </p:animEffect>
                                    <p:set>
                                      <p:cBhvr>
                                        <p:cTn dur="1" fill="hold">
                                          <p:stCondLst>
                                            <p:cond delay="500"/>
                                          </p:stCondLst>
                                        </p:cTn>
                                        <p:tgtEl>
                                          <p:spTgt spid="711"/>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par>
                                <p:cTn fill="hold" nodeType="withEffect" presetClass="exit" presetID="10" presetSubtype="0">
                                  <p:stCondLst>
                                    <p:cond delay="0"/>
                                  </p:stCondLst>
                                  <p:childTnLst>
                                    <p:animEffect filter="fade" transition="out">
                                      <p:cBhvr>
                                        <p:cTn dur="500"/>
                                        <p:tgtEl>
                                          <p:spTgt spid="708"/>
                                        </p:tgtEl>
                                      </p:cBhvr>
                                    </p:animEffect>
                                    <p:set>
                                      <p:cBhvr>
                                        <p:cTn dur="1" fill="hold">
                                          <p:stCondLst>
                                            <p:cond delay="500"/>
                                          </p:stCondLst>
                                        </p:cTn>
                                        <p:tgtEl>
                                          <p:spTgt spid="708"/>
                                        </p:tgtEl>
                                        <p:attrNameLst>
                                          <p:attrName>style.visibility</p:attrName>
                                        </p:attrNameLst>
                                      </p:cBhvr>
                                      <p:to>
                                        <p:strVal val="hidden"/>
                                      </p:to>
                                    </p:se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500"/>
                                        <p:tgtEl>
                                          <p:spTgt spid="710"/>
                                        </p:tgtEl>
                                      </p:cBhvr>
                                    </p:animEffect>
                                    <p:set>
                                      <p:cBhvr>
                                        <p:cTn dur="1" fill="hold">
                                          <p:stCondLst>
                                            <p:cond delay="500"/>
                                          </p:stCondLst>
                                        </p:cTn>
                                        <p:tgtEl>
                                          <p:spTgt spid="7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par>
                                <p:cTn fill="hold" nodeType="withEffect" presetClass="exit" presetID="10" presetSubtype="0">
                                  <p:stCondLst>
                                    <p:cond delay="0"/>
                                  </p:stCondLst>
                                  <p:childTnLst>
                                    <p:animEffect filter="fade" transition="out">
                                      <p:cBhvr>
                                        <p:cTn dur="500"/>
                                        <p:tgtEl>
                                          <p:spTgt spid="709"/>
                                        </p:tgtEl>
                                      </p:cBhvr>
                                    </p:animEffect>
                                    <p:set>
                                      <p:cBhvr>
                                        <p:cTn dur="1" fill="hold">
                                          <p:stCondLst>
                                            <p:cond delay="500"/>
                                          </p:stCondLst>
                                        </p:cTn>
                                        <p:tgtEl>
                                          <p:spTgt spid="709"/>
                                        </p:tgtEl>
                                        <p:attrNameLst>
                                          <p:attrName>style.visibility</p:attrName>
                                        </p:attrNameLst>
                                      </p:cBhvr>
                                      <p:to>
                                        <p:strVal val="hidden"/>
                                      </p:to>
                                    </p:set>
                                  </p:childTnLst>
                                </p:cTn>
                              </p:par>
                            </p:childTnLst>
                          </p:cTn>
                        </p:par>
                        <p:par>
                          <p:cTn fill="hold">
                            <p:stCondLst>
                              <p:cond delay="5500"/>
                            </p:stCondLst>
                            <p:childTnLst>
                              <p:par>
                                <p:cTn fill="hold" nodeType="afterEffect" presetClass="exit" presetID="10" presetSubtype="0">
                                  <p:stCondLst>
                                    <p:cond delay="0"/>
                                  </p:stCondLst>
                                  <p:childTnLst>
                                    <p:animEffect filter="fade" transition="out">
                                      <p:cBhvr>
                                        <p:cTn dur="500"/>
                                        <p:tgtEl>
                                          <p:spTgt spid="711"/>
                                        </p:tgtEl>
                                      </p:cBhvr>
                                    </p:animEffect>
                                    <p:set>
                                      <p:cBhvr>
                                        <p:cTn dur="1" fill="hold">
                                          <p:stCondLst>
                                            <p:cond delay="500"/>
                                          </p:stCondLst>
                                        </p:cTn>
                                        <p:tgtEl>
                                          <p:spTgt spid="7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500"/>
                                        <p:tgtEl>
                                          <p:spTgt spid="71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500"/>
                                        <p:tgtEl>
                                          <p:spTgt spid="713"/>
                                        </p:tgtEl>
                                      </p:cBhvr>
                                    </p:animEffect>
                                  </p:childTnLst>
                                </p:cTn>
                              </p:par>
                              <p:par>
                                <p:cTn fill="hold" nodeType="withEffect" presetClass="exit" presetID="10" presetSubtype="0">
                                  <p:stCondLst>
                                    <p:cond delay="0"/>
                                  </p:stCondLst>
                                  <p:childTnLst>
                                    <p:animEffect filter="fade" transition="out">
                                      <p:cBhvr>
                                        <p:cTn dur="500"/>
                                        <p:tgtEl>
                                          <p:spTgt spid="712"/>
                                        </p:tgtEl>
                                      </p:cBhvr>
                                    </p:animEffect>
                                    <p:set>
                                      <p:cBhvr>
                                        <p:cTn dur="1" fill="hold">
                                          <p:stCondLst>
                                            <p:cond delay="500"/>
                                          </p:stCondLst>
                                        </p:cTn>
                                        <p:tgtEl>
                                          <p:spTgt spid="712"/>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par>
                          <p:cTn fill="hold">
                            <p:stCondLst>
                              <p:cond delay="7000"/>
                            </p:stCondLst>
                            <p:childTnLst>
                              <p:par>
                                <p:cTn fill="hold" nodeType="after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par>
                          <p:cTn fill="hold">
                            <p:stCondLst>
                              <p:cond delay="7001"/>
                            </p:stCondLst>
                            <p:childTnLst>
                              <p:par>
                                <p:cTn fill="hold" nodeType="after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pSp>
        <p:nvGrpSpPr>
          <p:cNvPr id="752" name="Google Shape;752;p32"/>
          <p:cNvGrpSpPr/>
          <p:nvPr/>
        </p:nvGrpSpPr>
        <p:grpSpPr>
          <a:xfrm>
            <a:off x="0" y="9430739"/>
            <a:ext cx="18288000" cy="856468"/>
            <a:chOff x="0" y="9430739"/>
            <a:chExt cx="18288000" cy="856468"/>
          </a:xfrm>
        </p:grpSpPr>
        <p:sp>
          <p:nvSpPr>
            <p:cNvPr id="753" name="Google Shape;753;p32"/>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754" name="Google Shape;754;p32"/>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755" name="Google Shape;755;p32"/>
          <p:cNvSpPr txBox="1"/>
          <p:nvPr/>
        </p:nvSpPr>
        <p:spPr>
          <a:xfrm>
            <a:off x="381000" y="342900"/>
            <a:ext cx="668003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Triggerability Adaptation</a:t>
            </a:r>
            <a:endParaRPr/>
          </a:p>
        </p:txBody>
      </p:sp>
      <p:sp>
        <p:nvSpPr>
          <p:cNvPr id="756" name="Google Shape;756;p32"/>
          <p:cNvSpPr txBox="1"/>
          <p:nvPr/>
        </p:nvSpPr>
        <p:spPr>
          <a:xfrm>
            <a:off x="381000" y="2400300"/>
            <a:ext cx="480131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Failure Reasons	</a:t>
            </a:r>
            <a:endParaRPr/>
          </a:p>
          <a:p>
            <a:pPr indent="-342900" lvl="1"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757" name="Google Shape;757;p32"/>
          <p:cNvSpPr txBox="1"/>
          <p:nvPr/>
        </p:nvSpPr>
        <p:spPr>
          <a:xfrm>
            <a:off x="990600" y="3297973"/>
            <a:ext cx="5012911"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Preparation failures</a:t>
            </a:r>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Background Noise</a:t>
            </a:r>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Missing modules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cxnSp>
        <p:nvCxnSpPr>
          <p:cNvPr id="758" name="Google Shape;758;p32"/>
          <p:cNvCxnSpPr/>
          <p:nvPr/>
        </p:nvCxnSpPr>
        <p:spPr>
          <a:xfrm>
            <a:off x="12088463" y="1314859"/>
            <a:ext cx="0" cy="8046769"/>
          </a:xfrm>
          <a:prstGeom prst="straightConnector1">
            <a:avLst/>
          </a:prstGeom>
          <a:noFill/>
          <a:ln cap="flat" cmpd="sng" w="57150">
            <a:solidFill>
              <a:schemeClr val="dk1"/>
            </a:solidFill>
            <a:prstDash val="solid"/>
            <a:round/>
            <a:headEnd len="sm" w="sm" type="none"/>
            <a:tailEnd len="sm" w="sm" type="none"/>
          </a:ln>
        </p:spPr>
      </p:cxnSp>
      <p:sp>
        <p:nvSpPr>
          <p:cNvPr id="759" name="Google Shape;759;p32"/>
          <p:cNvSpPr txBox="1"/>
          <p:nvPr/>
        </p:nvSpPr>
        <p:spPr>
          <a:xfrm>
            <a:off x="8452655" y="1365490"/>
            <a:ext cx="3257623" cy="58477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76923C"/>
                </a:solidFill>
                <a:latin typeface="Teko"/>
                <a:ea typeface="Teko"/>
                <a:cs typeface="Teko"/>
                <a:sym typeface="Teko"/>
              </a:rPr>
              <a:t>Downstream (Ubuntu)</a:t>
            </a:r>
            <a:endParaRPr/>
          </a:p>
        </p:txBody>
      </p:sp>
      <p:sp>
        <p:nvSpPr>
          <p:cNvPr id="760" name="Google Shape;760;p32"/>
          <p:cNvSpPr txBox="1"/>
          <p:nvPr/>
        </p:nvSpPr>
        <p:spPr>
          <a:xfrm>
            <a:off x="12490571" y="1365490"/>
            <a:ext cx="1555234" cy="58477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C00000"/>
                </a:solidFill>
                <a:latin typeface="Teko"/>
                <a:ea typeface="Teko"/>
                <a:cs typeface="Teko"/>
                <a:sym typeface="Teko"/>
              </a:rPr>
              <a:t>Upstream</a:t>
            </a:r>
            <a:endParaRPr/>
          </a:p>
        </p:txBody>
      </p:sp>
      <p:sp>
        <p:nvSpPr>
          <p:cNvPr id="761" name="Google Shape;761;p32"/>
          <p:cNvSpPr/>
          <p:nvPr/>
        </p:nvSpPr>
        <p:spPr>
          <a:xfrm>
            <a:off x="9142947" y="2273431"/>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1</a:t>
            </a:r>
            <a:endParaRPr sz="4000">
              <a:solidFill>
                <a:schemeClr val="dk1"/>
              </a:solidFill>
            </a:endParaRPr>
          </a:p>
        </p:txBody>
      </p:sp>
      <p:sp>
        <p:nvSpPr>
          <p:cNvPr id="762" name="Google Shape;762;p32"/>
          <p:cNvSpPr txBox="1"/>
          <p:nvPr/>
        </p:nvSpPr>
        <p:spPr>
          <a:xfrm>
            <a:off x="6863373" y="2511801"/>
            <a:ext cx="2074607"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pfkey_add</a:t>
            </a:r>
            <a:endParaRPr sz="3200"/>
          </a:p>
        </p:txBody>
      </p:sp>
      <p:sp>
        <p:nvSpPr>
          <p:cNvPr id="763" name="Google Shape;763;p32"/>
          <p:cNvSpPr/>
          <p:nvPr/>
        </p:nvSpPr>
        <p:spPr>
          <a:xfrm>
            <a:off x="9142947" y="4229149"/>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2</a:t>
            </a:r>
            <a:endParaRPr sz="4000">
              <a:solidFill>
                <a:schemeClr val="dk1"/>
              </a:solidFill>
            </a:endParaRPr>
          </a:p>
        </p:txBody>
      </p:sp>
      <p:sp>
        <p:nvSpPr>
          <p:cNvPr id="764" name="Google Shape;764;p32"/>
          <p:cNvSpPr/>
          <p:nvPr/>
        </p:nvSpPr>
        <p:spPr>
          <a:xfrm>
            <a:off x="9142947" y="6190100"/>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3</a:t>
            </a:r>
            <a:endParaRPr sz="4000">
              <a:solidFill>
                <a:schemeClr val="dk1"/>
              </a:solidFill>
            </a:endParaRPr>
          </a:p>
        </p:txBody>
      </p:sp>
      <p:sp>
        <p:nvSpPr>
          <p:cNvPr id="765" name="Google Shape;765;p32"/>
          <p:cNvSpPr/>
          <p:nvPr/>
        </p:nvSpPr>
        <p:spPr>
          <a:xfrm>
            <a:off x="9142947" y="8319740"/>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N</a:t>
            </a:r>
            <a:endParaRPr sz="4000">
              <a:solidFill>
                <a:schemeClr val="dk1"/>
              </a:solidFill>
            </a:endParaRPr>
          </a:p>
        </p:txBody>
      </p:sp>
      <p:cxnSp>
        <p:nvCxnSpPr>
          <p:cNvPr id="766" name="Google Shape;766;p32"/>
          <p:cNvCxnSpPr>
            <a:stCxn id="761" idx="4"/>
            <a:endCxn id="763" idx="0"/>
          </p:cNvCxnSpPr>
          <p:nvPr/>
        </p:nvCxnSpPr>
        <p:spPr>
          <a:xfrm>
            <a:off x="9676345" y="3315319"/>
            <a:ext cx="0" cy="913800"/>
          </a:xfrm>
          <a:prstGeom prst="straightConnector1">
            <a:avLst/>
          </a:prstGeom>
          <a:noFill/>
          <a:ln cap="flat" cmpd="sng" w="38100">
            <a:solidFill>
              <a:schemeClr val="dk1"/>
            </a:solidFill>
            <a:prstDash val="solid"/>
            <a:round/>
            <a:headEnd len="sm" w="sm" type="none"/>
            <a:tailEnd len="med" w="med" type="triangle"/>
          </a:ln>
        </p:spPr>
      </p:cxnSp>
      <p:cxnSp>
        <p:nvCxnSpPr>
          <p:cNvPr id="767" name="Google Shape;767;p32"/>
          <p:cNvCxnSpPr/>
          <p:nvPr/>
        </p:nvCxnSpPr>
        <p:spPr>
          <a:xfrm>
            <a:off x="9676345" y="5276270"/>
            <a:ext cx="0" cy="913830"/>
          </a:xfrm>
          <a:prstGeom prst="straightConnector1">
            <a:avLst/>
          </a:prstGeom>
          <a:noFill/>
          <a:ln cap="flat" cmpd="sng" w="38100">
            <a:solidFill>
              <a:schemeClr val="dk1"/>
            </a:solidFill>
            <a:prstDash val="solid"/>
            <a:round/>
            <a:headEnd len="sm" w="sm" type="none"/>
            <a:tailEnd len="med" w="med" type="triangle"/>
          </a:ln>
        </p:spPr>
      </p:cxnSp>
      <p:cxnSp>
        <p:nvCxnSpPr>
          <p:cNvPr id="768" name="Google Shape;768;p32"/>
          <p:cNvCxnSpPr>
            <a:stCxn id="764" idx="4"/>
            <a:endCxn id="765" idx="0"/>
          </p:cNvCxnSpPr>
          <p:nvPr/>
        </p:nvCxnSpPr>
        <p:spPr>
          <a:xfrm>
            <a:off x="9676345" y="7231988"/>
            <a:ext cx="0" cy="1087800"/>
          </a:xfrm>
          <a:prstGeom prst="straightConnector1">
            <a:avLst/>
          </a:prstGeom>
          <a:noFill/>
          <a:ln cap="flat" cmpd="sng" w="38100">
            <a:solidFill>
              <a:schemeClr val="dk1"/>
            </a:solidFill>
            <a:prstDash val="dashDot"/>
            <a:round/>
            <a:headEnd len="sm" w="sm" type="none"/>
            <a:tailEnd len="med" w="med" type="triangle"/>
          </a:ln>
        </p:spPr>
      </p:cxnSp>
      <p:sp>
        <p:nvSpPr>
          <p:cNvPr id="769" name="Google Shape;769;p32"/>
          <p:cNvSpPr txBox="1"/>
          <p:nvPr/>
        </p:nvSpPr>
        <p:spPr>
          <a:xfrm>
            <a:off x="5940177" y="4449666"/>
            <a:ext cx="305404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km_state_notify</a:t>
            </a:r>
            <a:endParaRPr sz="3200"/>
          </a:p>
        </p:txBody>
      </p:sp>
      <p:sp>
        <p:nvSpPr>
          <p:cNvPr id="770" name="Google Shape;770;p32"/>
          <p:cNvSpPr txBox="1"/>
          <p:nvPr/>
        </p:nvSpPr>
        <p:spPr>
          <a:xfrm>
            <a:off x="5558104" y="6418656"/>
            <a:ext cx="3486852"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pfkey_send_notify</a:t>
            </a:r>
            <a:endParaRPr sz="3200"/>
          </a:p>
        </p:txBody>
      </p:sp>
      <p:sp>
        <p:nvSpPr>
          <p:cNvPr id="771" name="Google Shape;771;p32"/>
          <p:cNvSpPr txBox="1"/>
          <p:nvPr/>
        </p:nvSpPr>
        <p:spPr>
          <a:xfrm>
            <a:off x="5558104" y="8594241"/>
            <a:ext cx="3440365"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unrelated function</a:t>
            </a:r>
            <a:endParaRPr/>
          </a:p>
        </p:txBody>
      </p:sp>
      <p:sp>
        <p:nvSpPr>
          <p:cNvPr id="772" name="Google Shape;772;p32"/>
          <p:cNvSpPr/>
          <p:nvPr/>
        </p:nvSpPr>
        <p:spPr>
          <a:xfrm>
            <a:off x="12572290" y="2247335"/>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1</a:t>
            </a:r>
            <a:endParaRPr sz="4000">
              <a:solidFill>
                <a:schemeClr val="dk1"/>
              </a:solidFill>
            </a:endParaRPr>
          </a:p>
        </p:txBody>
      </p:sp>
      <p:sp>
        <p:nvSpPr>
          <p:cNvPr id="773" name="Google Shape;773;p32"/>
          <p:cNvSpPr txBox="1"/>
          <p:nvPr/>
        </p:nvSpPr>
        <p:spPr>
          <a:xfrm>
            <a:off x="13770007" y="2475891"/>
            <a:ext cx="2074607"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pfkey_add</a:t>
            </a:r>
            <a:endParaRPr sz="3200"/>
          </a:p>
        </p:txBody>
      </p:sp>
      <p:sp>
        <p:nvSpPr>
          <p:cNvPr id="774" name="Google Shape;774;p32"/>
          <p:cNvSpPr/>
          <p:nvPr/>
        </p:nvSpPr>
        <p:spPr>
          <a:xfrm>
            <a:off x="12572290" y="4203053"/>
            <a:ext cx="1066796" cy="1041888"/>
          </a:xfrm>
          <a:prstGeom prst="ellipse">
            <a:avLst/>
          </a:prstGeom>
          <a:noFill/>
          <a:ln cap="flat" cmpd="sng" w="381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chemeClr val="dk1"/>
                </a:solidFill>
                <a:latin typeface="Calibri"/>
                <a:ea typeface="Calibri"/>
                <a:cs typeface="Calibri"/>
                <a:sym typeface="Calibri"/>
              </a:rPr>
              <a:t>2</a:t>
            </a:r>
            <a:endParaRPr sz="4000">
              <a:solidFill>
                <a:schemeClr val="dk1"/>
              </a:solidFill>
            </a:endParaRPr>
          </a:p>
        </p:txBody>
      </p:sp>
      <p:sp>
        <p:nvSpPr>
          <p:cNvPr id="775" name="Google Shape;775;p32"/>
          <p:cNvSpPr/>
          <p:nvPr/>
        </p:nvSpPr>
        <p:spPr>
          <a:xfrm>
            <a:off x="12572290" y="6164004"/>
            <a:ext cx="1066796" cy="1041888"/>
          </a:xfrm>
          <a:prstGeom prst="ellipse">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rgbClr val="C00000"/>
                </a:solidFill>
                <a:latin typeface="Calibri"/>
                <a:ea typeface="Calibri"/>
                <a:cs typeface="Calibri"/>
                <a:sym typeface="Calibri"/>
              </a:rPr>
              <a:t>3</a:t>
            </a:r>
            <a:endParaRPr sz="4000">
              <a:solidFill>
                <a:srgbClr val="C00000"/>
              </a:solidFill>
            </a:endParaRPr>
          </a:p>
        </p:txBody>
      </p:sp>
      <p:sp>
        <p:nvSpPr>
          <p:cNvPr id="776" name="Google Shape;776;p32"/>
          <p:cNvSpPr/>
          <p:nvPr/>
        </p:nvSpPr>
        <p:spPr>
          <a:xfrm>
            <a:off x="12572290" y="8293644"/>
            <a:ext cx="1066796" cy="1041888"/>
          </a:xfrm>
          <a:prstGeom prst="ellipse">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rgbClr val="C00000"/>
                </a:solidFill>
                <a:latin typeface="Calibri"/>
                <a:ea typeface="Calibri"/>
                <a:cs typeface="Calibri"/>
                <a:sym typeface="Calibri"/>
              </a:rPr>
              <a:t>N</a:t>
            </a:r>
            <a:endParaRPr sz="4000">
              <a:solidFill>
                <a:srgbClr val="C00000"/>
              </a:solidFill>
            </a:endParaRPr>
          </a:p>
        </p:txBody>
      </p:sp>
      <p:cxnSp>
        <p:nvCxnSpPr>
          <p:cNvPr id="777" name="Google Shape;777;p32"/>
          <p:cNvCxnSpPr>
            <a:stCxn id="772" idx="4"/>
            <a:endCxn id="774" idx="0"/>
          </p:cNvCxnSpPr>
          <p:nvPr/>
        </p:nvCxnSpPr>
        <p:spPr>
          <a:xfrm>
            <a:off x="13105688" y="3289223"/>
            <a:ext cx="0" cy="913800"/>
          </a:xfrm>
          <a:prstGeom prst="straightConnector1">
            <a:avLst/>
          </a:prstGeom>
          <a:noFill/>
          <a:ln cap="flat" cmpd="sng" w="38100">
            <a:solidFill>
              <a:schemeClr val="dk1"/>
            </a:solidFill>
            <a:prstDash val="solid"/>
            <a:round/>
            <a:headEnd len="sm" w="sm" type="none"/>
            <a:tailEnd len="med" w="med" type="triangle"/>
          </a:ln>
        </p:spPr>
      </p:cxnSp>
      <p:cxnSp>
        <p:nvCxnSpPr>
          <p:cNvPr id="778" name="Google Shape;778;p32"/>
          <p:cNvCxnSpPr/>
          <p:nvPr/>
        </p:nvCxnSpPr>
        <p:spPr>
          <a:xfrm>
            <a:off x="13105688" y="5250174"/>
            <a:ext cx="0" cy="913830"/>
          </a:xfrm>
          <a:prstGeom prst="straightConnector1">
            <a:avLst/>
          </a:prstGeom>
          <a:noFill/>
          <a:ln cap="flat" cmpd="sng" w="38100">
            <a:solidFill>
              <a:schemeClr val="dk1"/>
            </a:solidFill>
            <a:prstDash val="solid"/>
            <a:round/>
            <a:headEnd len="sm" w="sm" type="none"/>
            <a:tailEnd len="med" w="med" type="triangle"/>
          </a:ln>
        </p:spPr>
      </p:cxnSp>
      <p:cxnSp>
        <p:nvCxnSpPr>
          <p:cNvPr id="779" name="Google Shape;779;p32"/>
          <p:cNvCxnSpPr>
            <a:stCxn id="775" idx="4"/>
            <a:endCxn id="776" idx="0"/>
          </p:cNvCxnSpPr>
          <p:nvPr/>
        </p:nvCxnSpPr>
        <p:spPr>
          <a:xfrm>
            <a:off x="13105688" y="7205892"/>
            <a:ext cx="0" cy="1087800"/>
          </a:xfrm>
          <a:prstGeom prst="straightConnector1">
            <a:avLst/>
          </a:prstGeom>
          <a:noFill/>
          <a:ln cap="flat" cmpd="sng" w="38100">
            <a:solidFill>
              <a:schemeClr val="dk1"/>
            </a:solidFill>
            <a:prstDash val="dashDot"/>
            <a:round/>
            <a:headEnd len="sm" w="sm" type="none"/>
            <a:tailEnd len="med" w="med" type="triangle"/>
          </a:ln>
        </p:spPr>
      </p:cxnSp>
      <p:sp>
        <p:nvSpPr>
          <p:cNvPr id="780" name="Google Shape;780;p32"/>
          <p:cNvSpPr txBox="1"/>
          <p:nvPr/>
        </p:nvSpPr>
        <p:spPr>
          <a:xfrm>
            <a:off x="13766543" y="4421841"/>
            <a:ext cx="305404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t>km_state_notify</a:t>
            </a:r>
            <a:endParaRPr sz="3200"/>
          </a:p>
        </p:txBody>
      </p:sp>
      <p:sp>
        <p:nvSpPr>
          <p:cNvPr id="781" name="Google Shape;781;p32"/>
          <p:cNvSpPr txBox="1"/>
          <p:nvPr/>
        </p:nvSpPr>
        <p:spPr>
          <a:xfrm>
            <a:off x="13766543" y="6389015"/>
            <a:ext cx="4419800"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solidFill>
                  <a:srgbClr val="C00000"/>
                </a:solidFill>
              </a:rPr>
              <a:t>xfrm_send_state_notify</a:t>
            </a:r>
            <a:endParaRPr sz="3200">
              <a:solidFill>
                <a:srgbClr val="C00000"/>
              </a:solidFill>
            </a:endParaRPr>
          </a:p>
        </p:txBody>
      </p:sp>
      <p:sp>
        <p:nvSpPr>
          <p:cNvPr id="782" name="Google Shape;782;p32"/>
          <p:cNvSpPr txBox="1"/>
          <p:nvPr/>
        </p:nvSpPr>
        <p:spPr>
          <a:xfrm>
            <a:off x="13766543" y="8522200"/>
            <a:ext cx="3623108"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solidFill>
                  <a:srgbClr val="C00000"/>
                </a:solidFill>
              </a:rPr>
              <a:t>vulnerable function</a:t>
            </a:r>
            <a:endParaRPr/>
          </a:p>
        </p:txBody>
      </p:sp>
      <p:sp>
        <p:nvSpPr>
          <p:cNvPr id="783" name="Google Shape;783;p32"/>
          <p:cNvSpPr/>
          <p:nvPr/>
        </p:nvSpPr>
        <p:spPr>
          <a:xfrm>
            <a:off x="10693677" y="6185752"/>
            <a:ext cx="1066796" cy="1041888"/>
          </a:xfrm>
          <a:prstGeom prst="ellipse">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rgbClr val="C00000"/>
                </a:solidFill>
                <a:latin typeface="Calibri"/>
                <a:ea typeface="Calibri"/>
                <a:cs typeface="Calibri"/>
                <a:sym typeface="Calibri"/>
              </a:rPr>
              <a:t>3</a:t>
            </a:r>
            <a:endParaRPr sz="4000">
              <a:solidFill>
                <a:srgbClr val="C00000"/>
              </a:solidFill>
            </a:endParaRPr>
          </a:p>
        </p:txBody>
      </p:sp>
      <p:cxnSp>
        <p:nvCxnSpPr>
          <p:cNvPr id="784" name="Google Shape;784;p32"/>
          <p:cNvCxnSpPr>
            <a:stCxn id="763" idx="5"/>
            <a:endCxn id="783" idx="1"/>
          </p:cNvCxnSpPr>
          <p:nvPr/>
        </p:nvCxnSpPr>
        <p:spPr>
          <a:xfrm>
            <a:off x="10053514" y="5118456"/>
            <a:ext cx="796500" cy="1219800"/>
          </a:xfrm>
          <a:prstGeom prst="straightConnector1">
            <a:avLst/>
          </a:prstGeom>
          <a:noFill/>
          <a:ln cap="flat" cmpd="sng" w="38100">
            <a:solidFill>
              <a:srgbClr val="C00000"/>
            </a:solidFill>
            <a:prstDash val="dashDot"/>
            <a:round/>
            <a:headEnd len="sm" w="sm" type="none"/>
            <a:tailEnd len="med" w="med" type="triangle"/>
          </a:ln>
        </p:spPr>
      </p:cxnSp>
      <p:cxnSp>
        <p:nvCxnSpPr>
          <p:cNvPr id="785" name="Google Shape;785;p32"/>
          <p:cNvCxnSpPr/>
          <p:nvPr/>
        </p:nvCxnSpPr>
        <p:spPr>
          <a:xfrm flipH="1">
            <a:off x="12621863" y="7003431"/>
            <a:ext cx="1524000" cy="559828"/>
          </a:xfrm>
          <a:prstGeom prst="straightConnector1">
            <a:avLst/>
          </a:prstGeom>
          <a:noFill/>
          <a:ln cap="flat" cmpd="sng" w="28575">
            <a:solidFill>
              <a:srgbClr val="C00000"/>
            </a:solidFill>
            <a:prstDash val="solid"/>
            <a:round/>
            <a:headEnd len="sm" w="sm" type="none"/>
            <a:tailEnd len="med" w="med" type="triangle"/>
          </a:ln>
        </p:spPr>
      </p:cxnSp>
      <p:cxnSp>
        <p:nvCxnSpPr>
          <p:cNvPr id="786" name="Google Shape;786;p32"/>
          <p:cNvCxnSpPr/>
          <p:nvPr/>
        </p:nvCxnSpPr>
        <p:spPr>
          <a:xfrm rot="10800000">
            <a:off x="12621860" y="7999971"/>
            <a:ext cx="1501052" cy="439499"/>
          </a:xfrm>
          <a:prstGeom prst="straightConnector1">
            <a:avLst/>
          </a:prstGeom>
          <a:noFill/>
          <a:ln cap="flat" cmpd="sng" w="28575">
            <a:solidFill>
              <a:srgbClr val="C00000"/>
            </a:solidFill>
            <a:prstDash val="solid"/>
            <a:round/>
            <a:headEnd len="sm" w="sm" type="none"/>
            <a:tailEnd len="med" w="med" type="triangle"/>
          </a:ln>
        </p:spPr>
      </p:cxnSp>
      <p:sp>
        <p:nvSpPr>
          <p:cNvPr id="787" name="Google Shape;787;p32"/>
          <p:cNvSpPr txBox="1"/>
          <p:nvPr/>
        </p:nvSpPr>
        <p:spPr>
          <a:xfrm>
            <a:off x="10281402" y="7399500"/>
            <a:ext cx="2236510" cy="646331"/>
          </a:xfrm>
          <a:prstGeom prst="rect">
            <a:avLst/>
          </a:prstGeom>
          <a:solidFill>
            <a:srgbClr val="953734"/>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rPr>
              <a:t>xfrm_user</a:t>
            </a:r>
            <a:endParaRPr sz="3600">
              <a:solidFill>
                <a:schemeClr val="lt1"/>
              </a:solidFill>
            </a:endParaRPr>
          </a:p>
        </p:txBody>
      </p:sp>
      <p:sp>
        <p:nvSpPr>
          <p:cNvPr id="788" name="Google Shape;788;p32"/>
          <p:cNvSpPr txBox="1"/>
          <p:nvPr/>
        </p:nvSpPr>
        <p:spPr>
          <a:xfrm>
            <a:off x="10663246" y="397393"/>
            <a:ext cx="2917786" cy="769441"/>
          </a:xfrm>
          <a:prstGeom prst="rect">
            <a:avLst/>
          </a:prstGeom>
          <a:solidFill>
            <a:srgbClr val="953734"/>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chemeClr val="lt1"/>
                </a:solidFill>
                <a:latin typeface="Teko"/>
                <a:ea typeface="Teko"/>
                <a:cs typeface="Teko"/>
                <a:sym typeface="Teko"/>
              </a:rPr>
              <a:t>Matching</a:t>
            </a:r>
            <a:r>
              <a:rPr lang="en-US" sz="4000">
                <a:solidFill>
                  <a:schemeClr val="lt1"/>
                </a:solidFill>
                <a:latin typeface="Teko"/>
                <a:ea typeface="Teko"/>
                <a:cs typeface="Teko"/>
                <a:sym typeface="Teko"/>
              </a:rPr>
              <a:t> Ftrace</a:t>
            </a:r>
            <a:endParaRPr sz="4000">
              <a:solidFill>
                <a:schemeClr val="lt1"/>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5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5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grpSp>
        <p:nvGrpSpPr>
          <p:cNvPr id="794" name="Google Shape;794;p33"/>
          <p:cNvGrpSpPr/>
          <p:nvPr/>
        </p:nvGrpSpPr>
        <p:grpSpPr>
          <a:xfrm>
            <a:off x="0" y="9430739"/>
            <a:ext cx="18288000" cy="856468"/>
            <a:chOff x="0" y="9430739"/>
            <a:chExt cx="18288000" cy="856468"/>
          </a:xfrm>
        </p:grpSpPr>
        <p:sp>
          <p:nvSpPr>
            <p:cNvPr id="795" name="Google Shape;795;p33"/>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796" name="Google Shape;796;p33"/>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797" name="Google Shape;797;p33"/>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798" name="Google Shape;798;p33"/>
          <p:cNvSpPr txBox="1"/>
          <p:nvPr/>
        </p:nvSpPr>
        <p:spPr>
          <a:xfrm>
            <a:off x="381000" y="2400300"/>
            <a:ext cx="4458272"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Kernel Check</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descr="A black background with a black square&#10;&#10;Description automatically generated with medium confidence" id="799" name="Google Shape;799;p33"/>
          <p:cNvPicPr preferRelativeResize="0"/>
          <p:nvPr/>
        </p:nvPicPr>
        <p:blipFill rotWithShape="1">
          <a:blip r:embed="rId4">
            <a:alphaModFix/>
          </a:blip>
          <a:srcRect b="25312" l="0" r="83726" t="47077"/>
          <a:stretch/>
        </p:blipFill>
        <p:spPr>
          <a:xfrm>
            <a:off x="2002735" y="6180923"/>
            <a:ext cx="2610629" cy="2215818"/>
          </a:xfrm>
          <a:prstGeom prst="rect">
            <a:avLst/>
          </a:prstGeom>
          <a:noFill/>
          <a:ln>
            <a:noFill/>
          </a:ln>
        </p:spPr>
      </p:pic>
      <p:pic>
        <p:nvPicPr>
          <p:cNvPr descr="A blue and white line with a black background&#10;&#10;Description automatically generated" id="800" name="Google Shape;800;p33"/>
          <p:cNvPicPr preferRelativeResize="0"/>
          <p:nvPr/>
        </p:nvPicPr>
        <p:blipFill rotWithShape="1">
          <a:blip r:embed="rId5">
            <a:alphaModFix amt="35000"/>
          </a:blip>
          <a:srcRect b="69939" l="51643" r="22923" t="4748"/>
          <a:stretch/>
        </p:blipFill>
        <p:spPr>
          <a:xfrm>
            <a:off x="10287001" y="2783840"/>
            <a:ext cx="4079963" cy="2031500"/>
          </a:xfrm>
          <a:prstGeom prst="rect">
            <a:avLst/>
          </a:prstGeom>
          <a:noFill/>
          <a:ln>
            <a:noFill/>
          </a:ln>
        </p:spPr>
      </p:pic>
      <p:pic>
        <p:nvPicPr>
          <p:cNvPr descr="A computer screen shot of a pink and white object&#10;&#10;Description automatically generated" id="801" name="Google Shape;801;p33"/>
          <p:cNvPicPr preferRelativeResize="0"/>
          <p:nvPr/>
        </p:nvPicPr>
        <p:blipFill rotWithShape="1">
          <a:blip r:embed="rId6">
            <a:alphaModFix amt="20000"/>
          </a:blip>
          <a:srcRect b="61394" l="33375" r="47150" t="22464"/>
          <a:stretch/>
        </p:blipFill>
        <p:spPr>
          <a:xfrm>
            <a:off x="7356564" y="4205740"/>
            <a:ext cx="3124200" cy="1295400"/>
          </a:xfrm>
          <a:prstGeom prst="rect">
            <a:avLst/>
          </a:prstGeom>
          <a:noFill/>
          <a:ln>
            <a:noFill/>
          </a:ln>
        </p:spPr>
      </p:pic>
      <p:pic>
        <p:nvPicPr>
          <p:cNvPr descr="A black background with white text&#10;&#10;Description automatically generated" id="802" name="Google Shape;802;p33"/>
          <p:cNvPicPr preferRelativeResize="0"/>
          <p:nvPr/>
        </p:nvPicPr>
        <p:blipFill rotWithShape="1">
          <a:blip r:embed="rId7">
            <a:alphaModFix amt="20000"/>
          </a:blip>
          <a:srcRect b="51899" l="51899" r="9149" t="32909"/>
          <a:stretch/>
        </p:blipFill>
        <p:spPr>
          <a:xfrm>
            <a:off x="10328364" y="5043940"/>
            <a:ext cx="6248400" cy="1219200"/>
          </a:xfrm>
          <a:prstGeom prst="rect">
            <a:avLst/>
          </a:prstGeom>
          <a:noFill/>
          <a:ln>
            <a:noFill/>
          </a:ln>
        </p:spPr>
      </p:pic>
      <p:pic>
        <p:nvPicPr>
          <p:cNvPr descr="A computer screen shot of a computer screen&#10;&#10;Description automatically generated" id="803" name="Google Shape;803;p33"/>
          <p:cNvPicPr preferRelativeResize="0"/>
          <p:nvPr/>
        </p:nvPicPr>
        <p:blipFill rotWithShape="1">
          <a:blip r:embed="rId8">
            <a:alphaModFix amt="20000"/>
          </a:blip>
          <a:srcRect b="45263" l="13424" r="65199" t="32909"/>
          <a:stretch/>
        </p:blipFill>
        <p:spPr>
          <a:xfrm>
            <a:off x="4156164" y="5043940"/>
            <a:ext cx="3429000" cy="1751763"/>
          </a:xfrm>
          <a:prstGeom prst="rect">
            <a:avLst/>
          </a:prstGeom>
          <a:noFill/>
          <a:ln>
            <a:noFill/>
          </a:ln>
        </p:spPr>
      </p:pic>
      <p:pic>
        <p:nvPicPr>
          <p:cNvPr descr="A yellow tube with a white end on a black background&#10;&#10;Description automatically generated" id="804" name="Google Shape;804;p33"/>
          <p:cNvPicPr preferRelativeResize="0"/>
          <p:nvPr/>
        </p:nvPicPr>
        <p:blipFill rotWithShape="1">
          <a:blip r:embed="rId9">
            <a:alphaModFix amt="20000"/>
          </a:blip>
          <a:srcRect b="56647" l="51900" r="10098" t="21515"/>
          <a:stretch/>
        </p:blipFill>
        <p:spPr>
          <a:xfrm>
            <a:off x="10328364" y="4129540"/>
            <a:ext cx="6096000" cy="1752600"/>
          </a:xfrm>
          <a:prstGeom prst="rect">
            <a:avLst/>
          </a:prstGeom>
          <a:noFill/>
          <a:ln>
            <a:noFill/>
          </a:ln>
        </p:spPr>
      </p:pic>
      <p:pic>
        <p:nvPicPr>
          <p:cNvPr descr="A green rectangular object with white text&#10;&#10;Description automatically generated" id="805" name="Google Shape;805;p33"/>
          <p:cNvPicPr preferRelativeResize="0"/>
          <p:nvPr/>
        </p:nvPicPr>
        <p:blipFill rotWithShape="1">
          <a:blip r:embed="rId10">
            <a:alphaModFix amt="20000"/>
          </a:blip>
          <a:srcRect b="50000" l="32900" r="47150" t="36707"/>
          <a:stretch/>
        </p:blipFill>
        <p:spPr>
          <a:xfrm>
            <a:off x="7280364" y="5348740"/>
            <a:ext cx="3200400" cy="1066800"/>
          </a:xfrm>
          <a:prstGeom prst="rect">
            <a:avLst/>
          </a:prstGeom>
          <a:noFill/>
          <a:ln>
            <a:noFill/>
          </a:ln>
        </p:spPr>
      </p:pic>
      <p:pic>
        <p:nvPicPr>
          <p:cNvPr descr="A black background with a pink and white text&#10;&#10;Description automatically generated" id="806" name="Google Shape;806;p33"/>
          <p:cNvPicPr preferRelativeResize="0"/>
          <p:nvPr/>
        </p:nvPicPr>
        <p:blipFill rotWithShape="1">
          <a:blip r:embed="rId11">
            <a:alphaModFix amt="20000"/>
          </a:blip>
          <a:srcRect b="43352" l="51899" r="28623" t="40505"/>
          <a:stretch/>
        </p:blipFill>
        <p:spPr>
          <a:xfrm>
            <a:off x="10328364" y="5653540"/>
            <a:ext cx="3124200" cy="1295400"/>
          </a:xfrm>
          <a:prstGeom prst="rect">
            <a:avLst/>
          </a:prstGeom>
          <a:noFill/>
          <a:ln>
            <a:noFill/>
          </a:ln>
        </p:spPr>
      </p:pic>
      <p:pic>
        <p:nvPicPr>
          <p:cNvPr descr="A computer screen with a blue and white file&#10;&#10;Description automatically generated" id="807" name="Google Shape;807;p33"/>
          <p:cNvPicPr preferRelativeResize="0"/>
          <p:nvPr/>
        </p:nvPicPr>
        <p:blipFill rotWithShape="1">
          <a:blip r:embed="rId12">
            <a:alphaModFix amt="20000"/>
          </a:blip>
          <a:srcRect b="21439" l="14849" r="65199" t="51899"/>
          <a:stretch/>
        </p:blipFill>
        <p:spPr>
          <a:xfrm>
            <a:off x="4384764" y="6567940"/>
            <a:ext cx="3200400" cy="2139617"/>
          </a:xfrm>
          <a:prstGeom prst="rect">
            <a:avLst/>
          </a:prstGeom>
          <a:noFill/>
          <a:ln>
            <a:noFill/>
          </a:ln>
        </p:spPr>
      </p:pic>
      <p:pic>
        <p:nvPicPr>
          <p:cNvPr descr="A blue and black rectangle&#10;&#10;Description automatically generated" id="808" name="Google Shape;808;p33"/>
          <p:cNvPicPr preferRelativeResize="0"/>
          <p:nvPr/>
        </p:nvPicPr>
        <p:blipFill rotWithShape="1">
          <a:blip r:embed="rId13">
            <a:alphaModFix amt="20000"/>
          </a:blip>
          <a:srcRect b="17717" l="33374" r="0" t="45251"/>
          <a:stretch/>
        </p:blipFill>
        <p:spPr>
          <a:xfrm>
            <a:off x="7356564" y="6034540"/>
            <a:ext cx="10687828" cy="2971800"/>
          </a:xfrm>
          <a:prstGeom prst="rect">
            <a:avLst/>
          </a:prstGeom>
          <a:noFill/>
          <a:ln>
            <a:noFill/>
          </a:ln>
        </p:spPr>
      </p:pic>
      <p:pic>
        <p:nvPicPr>
          <p:cNvPr descr="A computer screen shot of a computer screen&#10;&#10;Description automatically generated" id="809" name="Google Shape;809;p33"/>
          <p:cNvPicPr preferRelativeResize="0"/>
          <p:nvPr/>
        </p:nvPicPr>
        <p:blipFill rotWithShape="1">
          <a:blip r:embed="rId8">
            <a:alphaModFix/>
          </a:blip>
          <a:srcRect b="45263" l="13424" r="65199" t="32909"/>
          <a:stretch/>
        </p:blipFill>
        <p:spPr>
          <a:xfrm>
            <a:off x="4156164" y="5051863"/>
            <a:ext cx="3429000" cy="1751763"/>
          </a:xfrm>
          <a:prstGeom prst="rect">
            <a:avLst/>
          </a:prstGeom>
          <a:noFill/>
          <a:ln>
            <a:noFill/>
          </a:ln>
        </p:spPr>
      </p:pic>
      <p:pic>
        <p:nvPicPr>
          <p:cNvPr descr="A computer screen with a blue and white file&#10;&#10;Description automatically generated" id="810" name="Google Shape;810;p33"/>
          <p:cNvPicPr preferRelativeResize="0"/>
          <p:nvPr/>
        </p:nvPicPr>
        <p:blipFill rotWithShape="1">
          <a:blip r:embed="rId12">
            <a:alphaModFix/>
          </a:blip>
          <a:srcRect b="21439" l="14849" r="65199" t="51899"/>
          <a:stretch/>
        </p:blipFill>
        <p:spPr>
          <a:xfrm>
            <a:off x="4384764" y="6570948"/>
            <a:ext cx="3200400" cy="2139617"/>
          </a:xfrm>
          <a:prstGeom prst="rect">
            <a:avLst/>
          </a:prstGeom>
          <a:noFill/>
          <a:ln>
            <a:noFill/>
          </a:ln>
        </p:spPr>
      </p:pic>
      <p:pic>
        <p:nvPicPr>
          <p:cNvPr descr="A computer screen shot of a pink and white object&#10;&#10;Description automatically generated" id="811" name="Google Shape;811;p33"/>
          <p:cNvPicPr preferRelativeResize="0"/>
          <p:nvPr/>
        </p:nvPicPr>
        <p:blipFill rotWithShape="1">
          <a:blip r:embed="rId6">
            <a:alphaModFix/>
          </a:blip>
          <a:srcRect b="61394" l="33375" r="47150" t="22464"/>
          <a:stretch/>
        </p:blipFill>
        <p:spPr>
          <a:xfrm>
            <a:off x="7371804" y="4205740"/>
            <a:ext cx="3124200" cy="1295400"/>
          </a:xfrm>
          <a:prstGeom prst="rect">
            <a:avLst/>
          </a:prstGeom>
          <a:noFill/>
          <a:ln>
            <a:noFill/>
          </a:ln>
        </p:spPr>
      </p:pic>
      <p:pic>
        <p:nvPicPr>
          <p:cNvPr descr="A blue and white line with a black background&#10;&#10;Description automatically generated" id="812" name="Google Shape;812;p33"/>
          <p:cNvPicPr preferRelativeResize="0"/>
          <p:nvPr/>
        </p:nvPicPr>
        <p:blipFill rotWithShape="1">
          <a:blip r:embed="rId5">
            <a:alphaModFix/>
          </a:blip>
          <a:srcRect b="69939" l="51643" r="22923" t="4748"/>
          <a:stretch/>
        </p:blipFill>
        <p:spPr>
          <a:xfrm>
            <a:off x="10287000" y="2781300"/>
            <a:ext cx="4079963" cy="2031500"/>
          </a:xfrm>
          <a:prstGeom prst="rect">
            <a:avLst/>
          </a:prstGeom>
          <a:noFill/>
          <a:ln>
            <a:noFill/>
          </a:ln>
        </p:spPr>
      </p:pic>
      <p:pic>
        <p:nvPicPr>
          <p:cNvPr descr="A green rectangular object with white text&#10;&#10;Description automatically generated" id="813" name="Google Shape;813;p33"/>
          <p:cNvPicPr preferRelativeResize="0"/>
          <p:nvPr/>
        </p:nvPicPr>
        <p:blipFill rotWithShape="1">
          <a:blip r:embed="rId10">
            <a:alphaModFix/>
          </a:blip>
          <a:srcRect b="50000" l="32900" r="47150" t="36707"/>
          <a:stretch/>
        </p:blipFill>
        <p:spPr>
          <a:xfrm>
            <a:off x="7280364" y="5358868"/>
            <a:ext cx="3200400" cy="1066800"/>
          </a:xfrm>
          <a:prstGeom prst="rect">
            <a:avLst/>
          </a:prstGeom>
          <a:noFill/>
          <a:ln>
            <a:noFill/>
          </a:ln>
        </p:spPr>
      </p:pic>
      <p:pic>
        <p:nvPicPr>
          <p:cNvPr descr="A black background with a pink and white text&#10;&#10;Description automatically generated" id="814" name="Google Shape;814;p33"/>
          <p:cNvPicPr preferRelativeResize="0"/>
          <p:nvPr/>
        </p:nvPicPr>
        <p:blipFill rotWithShape="1">
          <a:blip r:embed="rId11">
            <a:alphaModFix/>
          </a:blip>
          <a:srcRect b="43352" l="51899" r="28623" t="40505"/>
          <a:stretch/>
        </p:blipFill>
        <p:spPr>
          <a:xfrm>
            <a:off x="10328364" y="5653540"/>
            <a:ext cx="3124200" cy="1295400"/>
          </a:xfrm>
          <a:prstGeom prst="rect">
            <a:avLst/>
          </a:prstGeom>
          <a:noFill/>
          <a:ln>
            <a:noFill/>
          </a:ln>
        </p:spPr>
      </p:pic>
      <p:pic>
        <p:nvPicPr>
          <p:cNvPr descr="A blue and black rectangle&#10;&#10;Description automatically generated" id="815" name="Google Shape;815;p33"/>
          <p:cNvPicPr preferRelativeResize="0"/>
          <p:nvPr/>
        </p:nvPicPr>
        <p:blipFill rotWithShape="1">
          <a:blip r:embed="rId13">
            <a:alphaModFix/>
          </a:blip>
          <a:srcRect b="17717" l="33374" r="0" t="45251"/>
          <a:stretch/>
        </p:blipFill>
        <p:spPr>
          <a:xfrm>
            <a:off x="7356564" y="6026496"/>
            <a:ext cx="10687828" cy="2971800"/>
          </a:xfrm>
          <a:prstGeom prst="rect">
            <a:avLst/>
          </a:prstGeom>
          <a:noFill/>
          <a:ln>
            <a:noFill/>
          </a:ln>
        </p:spPr>
      </p:pic>
      <p:pic>
        <p:nvPicPr>
          <p:cNvPr descr="A black background with white text&#10;&#10;Description automatically generated" id="816" name="Google Shape;816;p33"/>
          <p:cNvPicPr preferRelativeResize="0"/>
          <p:nvPr/>
        </p:nvPicPr>
        <p:blipFill rotWithShape="1">
          <a:blip r:embed="rId7">
            <a:alphaModFix/>
          </a:blip>
          <a:srcRect b="51899" l="51899" r="9149" t="32909"/>
          <a:stretch/>
        </p:blipFill>
        <p:spPr>
          <a:xfrm>
            <a:off x="10335984" y="5043940"/>
            <a:ext cx="6248400" cy="1219200"/>
          </a:xfrm>
          <a:prstGeom prst="rect">
            <a:avLst/>
          </a:prstGeom>
          <a:noFill/>
          <a:ln>
            <a:noFill/>
          </a:ln>
        </p:spPr>
      </p:pic>
      <p:pic>
        <p:nvPicPr>
          <p:cNvPr descr="A yellow tube with a white end on a black background&#10;&#10;Description automatically generated" id="817" name="Google Shape;817;p33"/>
          <p:cNvPicPr preferRelativeResize="0"/>
          <p:nvPr/>
        </p:nvPicPr>
        <p:blipFill rotWithShape="1">
          <a:blip r:embed="rId9">
            <a:alphaModFix/>
          </a:blip>
          <a:srcRect b="56647" l="51900" r="10098" t="21515"/>
          <a:stretch/>
        </p:blipFill>
        <p:spPr>
          <a:xfrm>
            <a:off x="10335984" y="4128616"/>
            <a:ext cx="6096000" cy="1752600"/>
          </a:xfrm>
          <a:prstGeom prst="rect">
            <a:avLst/>
          </a:prstGeom>
          <a:noFill/>
          <a:ln>
            <a:noFill/>
          </a:ln>
        </p:spPr>
      </p:pic>
      <p:sp>
        <p:nvSpPr>
          <p:cNvPr id="818" name="Google Shape;818;p33"/>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Request_module</a:t>
            </a:r>
            <a:endParaRPr b="1" sz="4400">
              <a:solidFill>
                <a:srgbClr val="A5A5A5"/>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b="0" l="0" r="0" t="0"/>
          <a:stretch/>
        </p:blipFill>
        <p:spPr>
          <a:xfrm>
            <a:off x="6781800" y="1257300"/>
            <a:ext cx="10065245" cy="1352552"/>
          </a:xfrm>
          <a:prstGeom prst="rect">
            <a:avLst/>
          </a:prstGeom>
          <a:noFill/>
          <a:ln>
            <a:noFill/>
          </a:ln>
        </p:spPr>
      </p:pic>
      <p:grpSp>
        <p:nvGrpSpPr>
          <p:cNvPr id="825" name="Google Shape;825;p34"/>
          <p:cNvGrpSpPr/>
          <p:nvPr/>
        </p:nvGrpSpPr>
        <p:grpSpPr>
          <a:xfrm>
            <a:off x="0" y="9430739"/>
            <a:ext cx="18288000" cy="856468"/>
            <a:chOff x="0" y="9430739"/>
            <a:chExt cx="18288000" cy="856468"/>
          </a:xfrm>
        </p:grpSpPr>
        <p:sp>
          <p:nvSpPr>
            <p:cNvPr id="826" name="Google Shape;826;p34"/>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27" name="Google Shape;827;p34"/>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828" name="Google Shape;828;p34"/>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829" name="Google Shape;829;p34"/>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Privilege Check</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830" name="Google Shape;830;p34"/>
          <p:cNvSpPr/>
          <p:nvPr/>
        </p:nvSpPr>
        <p:spPr>
          <a:xfrm>
            <a:off x="11963400" y="1285827"/>
            <a:ext cx="4572000" cy="50783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831" name="Google Shape;831;p34"/>
          <p:cNvSpPr/>
          <p:nvPr/>
        </p:nvSpPr>
        <p:spPr>
          <a:xfrm>
            <a:off x="9906000" y="1679660"/>
            <a:ext cx="1447800" cy="50783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832" name="Google Shape;832;p34"/>
          <p:cNvPicPr preferRelativeResize="0"/>
          <p:nvPr/>
        </p:nvPicPr>
        <p:blipFill rotWithShape="1">
          <a:blip r:embed="rId5">
            <a:alphaModFix/>
          </a:blip>
          <a:srcRect b="0" l="0" r="0" t="0"/>
          <a:stretch/>
        </p:blipFill>
        <p:spPr>
          <a:xfrm>
            <a:off x="6553200" y="3972079"/>
            <a:ext cx="7923068" cy="1013543"/>
          </a:xfrm>
          <a:prstGeom prst="rect">
            <a:avLst/>
          </a:prstGeom>
          <a:noFill/>
          <a:ln>
            <a:noFill/>
          </a:ln>
        </p:spPr>
      </p:pic>
      <p:cxnSp>
        <p:nvCxnSpPr>
          <p:cNvPr id="833" name="Google Shape;833;p34"/>
          <p:cNvCxnSpPr/>
          <p:nvPr/>
        </p:nvCxnSpPr>
        <p:spPr>
          <a:xfrm flipH="1">
            <a:off x="10744200" y="1771653"/>
            <a:ext cx="2057400" cy="2200426"/>
          </a:xfrm>
          <a:prstGeom prst="straightConnector1">
            <a:avLst/>
          </a:prstGeom>
          <a:noFill/>
          <a:ln cap="flat" cmpd="sng" w="28575">
            <a:solidFill>
              <a:srgbClr val="BD4B48"/>
            </a:solidFill>
            <a:prstDash val="solid"/>
            <a:round/>
            <a:headEnd len="sm" w="sm" type="none"/>
            <a:tailEnd len="med" w="med" type="triangle"/>
          </a:ln>
        </p:spPr>
      </p:cxnSp>
      <p:cxnSp>
        <p:nvCxnSpPr>
          <p:cNvPr id="834" name="Google Shape;834;p34"/>
          <p:cNvCxnSpPr>
            <a:stCxn id="831" idx="2"/>
          </p:cNvCxnSpPr>
          <p:nvPr/>
        </p:nvCxnSpPr>
        <p:spPr>
          <a:xfrm>
            <a:off x="10629900" y="2187492"/>
            <a:ext cx="2095500" cy="1784700"/>
          </a:xfrm>
          <a:prstGeom prst="straightConnector1">
            <a:avLst/>
          </a:prstGeom>
          <a:noFill/>
          <a:ln cap="flat" cmpd="sng" w="28575">
            <a:solidFill>
              <a:srgbClr val="BD4B48"/>
            </a:solidFill>
            <a:prstDash val="solid"/>
            <a:round/>
            <a:headEnd len="sm" w="sm" type="none"/>
            <a:tailEnd len="med" w="med" type="triangle"/>
          </a:ln>
        </p:spPr>
      </p:cxnSp>
      <p:pic>
        <p:nvPicPr>
          <p:cNvPr id="835" name="Google Shape;835;p34"/>
          <p:cNvPicPr preferRelativeResize="0"/>
          <p:nvPr/>
        </p:nvPicPr>
        <p:blipFill rotWithShape="1">
          <a:blip r:embed="rId6">
            <a:alphaModFix/>
          </a:blip>
          <a:srcRect b="0" l="0" r="0" t="0"/>
          <a:stretch/>
        </p:blipFill>
        <p:spPr>
          <a:xfrm>
            <a:off x="6502731" y="7042631"/>
            <a:ext cx="7746669" cy="784631"/>
          </a:xfrm>
          <a:prstGeom prst="rect">
            <a:avLst/>
          </a:prstGeom>
          <a:noFill/>
          <a:ln>
            <a:noFill/>
          </a:ln>
        </p:spPr>
      </p:pic>
      <p:sp>
        <p:nvSpPr>
          <p:cNvPr id="836" name="Google Shape;836;p34"/>
          <p:cNvSpPr/>
          <p:nvPr/>
        </p:nvSpPr>
        <p:spPr>
          <a:xfrm>
            <a:off x="10067059" y="7149899"/>
            <a:ext cx="2734541" cy="50783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837" name="Google Shape;837;p34"/>
          <p:cNvSpPr txBox="1"/>
          <p:nvPr/>
        </p:nvSpPr>
        <p:spPr>
          <a:xfrm>
            <a:off x="12115800" y="2701845"/>
            <a:ext cx="5897768"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US" sz="3600" u="none" cap="none" strike="noStrike">
                <a:solidFill>
                  <a:schemeClr val="lt1"/>
                </a:solidFill>
                <a:latin typeface="Calibri"/>
                <a:ea typeface="Calibri"/>
                <a:cs typeface="Calibri"/>
                <a:sym typeface="Calibri"/>
              </a:rPr>
              <a:t>unprivileged_userns_clone = 1</a:t>
            </a:r>
            <a:endParaRPr b="0" i="0" sz="6600" u="none" cap="none" strike="noStrike">
              <a:solidFill>
                <a:schemeClr val="lt1"/>
              </a:solidFill>
              <a:latin typeface="Calibri"/>
              <a:ea typeface="Calibri"/>
              <a:cs typeface="Calibri"/>
              <a:sym typeface="Calibri"/>
            </a:endParaRPr>
          </a:p>
        </p:txBody>
      </p:sp>
      <p:sp>
        <p:nvSpPr>
          <p:cNvPr id="838" name="Google Shape;838;p34"/>
          <p:cNvSpPr txBox="1"/>
          <p:nvPr/>
        </p:nvSpPr>
        <p:spPr>
          <a:xfrm>
            <a:off x="7268119" y="5082019"/>
            <a:ext cx="9267281"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US" sz="3600" u="none" cap="none" strike="noStrike">
                <a:solidFill>
                  <a:schemeClr val="lt1"/>
                </a:solidFill>
                <a:latin typeface="Calibri"/>
                <a:ea typeface="Calibri"/>
                <a:cs typeface="Calibri"/>
                <a:sym typeface="Calibri"/>
              </a:rPr>
              <a:t>Unprivileged</a:t>
            </a:r>
            <a:r>
              <a:rPr lang="en-US" sz="3600">
                <a:solidFill>
                  <a:schemeClr val="lt1"/>
                </a:solidFill>
                <a:latin typeface="Calibri"/>
                <a:ea typeface="Calibri"/>
                <a:cs typeface="Calibri"/>
                <a:sym typeface="Calibri"/>
              </a:rPr>
              <a:t> </a:t>
            </a:r>
            <a:r>
              <a:rPr b="0" i="0" lang="en-US" sz="3600" u="none" cap="none" strike="noStrike">
                <a:solidFill>
                  <a:schemeClr val="lt1"/>
                </a:solidFill>
                <a:latin typeface="Calibri"/>
                <a:ea typeface="Calibri"/>
                <a:cs typeface="Calibri"/>
                <a:sym typeface="Calibri"/>
              </a:rPr>
              <a:t>user can be granted such capability</a:t>
            </a:r>
            <a:endParaRPr b="0" i="0" sz="6600" u="none" cap="none" strike="noStrike">
              <a:solidFill>
                <a:schemeClr val="lt1"/>
              </a:solidFill>
              <a:latin typeface="Calibri"/>
              <a:ea typeface="Calibri"/>
              <a:cs typeface="Calibri"/>
              <a:sym typeface="Calibri"/>
            </a:endParaRPr>
          </a:p>
        </p:txBody>
      </p:sp>
      <p:sp>
        <p:nvSpPr>
          <p:cNvPr id="839" name="Google Shape;839;p34"/>
          <p:cNvSpPr txBox="1"/>
          <p:nvPr/>
        </p:nvSpPr>
        <p:spPr>
          <a:xfrm>
            <a:off x="7352587" y="7934530"/>
            <a:ext cx="8650125" cy="646331"/>
          </a:xfrm>
          <a:prstGeom prst="rect">
            <a:avLst/>
          </a:prstGeom>
          <a:solidFill>
            <a:srgbClr val="C0000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US" sz="3600" u="none" cap="none" strike="noStrike">
                <a:solidFill>
                  <a:schemeClr val="lt1"/>
                </a:solidFill>
                <a:latin typeface="Calibri"/>
                <a:ea typeface="Calibri"/>
                <a:cs typeface="Calibri"/>
                <a:sym typeface="Calibri"/>
              </a:rPr>
              <a:t>Only root user can be granted such capability</a:t>
            </a:r>
            <a:endParaRPr b="0" i="0" sz="6600" u="none" cap="none" strike="noStrike">
              <a:solidFill>
                <a:schemeClr val="lt1"/>
              </a:solidFill>
              <a:latin typeface="Calibri"/>
              <a:ea typeface="Calibri"/>
              <a:cs typeface="Calibri"/>
              <a:sym typeface="Calibri"/>
            </a:endParaRPr>
          </a:p>
        </p:txBody>
      </p:sp>
      <p:sp>
        <p:nvSpPr>
          <p:cNvPr id="840" name="Google Shape;840;p34"/>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Request_module</a:t>
            </a:r>
            <a:endParaRPr b="1" sz="4400">
              <a:solidFill>
                <a:srgbClr val="A5A5A5"/>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5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5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5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pSp>
        <p:nvGrpSpPr>
          <p:cNvPr id="846" name="Google Shape;846;p35"/>
          <p:cNvGrpSpPr/>
          <p:nvPr/>
        </p:nvGrpSpPr>
        <p:grpSpPr>
          <a:xfrm>
            <a:off x="0" y="9430739"/>
            <a:ext cx="18288000" cy="856468"/>
            <a:chOff x="0" y="9430739"/>
            <a:chExt cx="18288000" cy="856468"/>
          </a:xfrm>
        </p:grpSpPr>
        <p:sp>
          <p:nvSpPr>
            <p:cNvPr id="847" name="Google Shape;847;p35"/>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48" name="Google Shape;848;p35"/>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849" name="Google Shape;849;p35"/>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850" name="Google Shape;850;p35"/>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id="851" name="Google Shape;851;p35"/>
          <p:cNvPicPr preferRelativeResize="0"/>
          <p:nvPr/>
        </p:nvPicPr>
        <p:blipFill rotWithShape="1">
          <a:blip r:embed="rId4">
            <a:alphaModFix/>
          </a:blip>
          <a:srcRect b="0" l="0" r="0" t="0"/>
          <a:stretch/>
        </p:blipFill>
        <p:spPr>
          <a:xfrm>
            <a:off x="5943600" y="335973"/>
            <a:ext cx="12065625" cy="3200400"/>
          </a:xfrm>
          <a:prstGeom prst="rect">
            <a:avLst/>
          </a:prstGeom>
          <a:noFill/>
          <a:ln>
            <a:noFill/>
          </a:ln>
        </p:spPr>
      </p:pic>
      <p:sp>
        <p:nvSpPr>
          <p:cNvPr id="852" name="Google Shape;852;p35"/>
          <p:cNvSpPr txBox="1"/>
          <p:nvPr/>
        </p:nvSpPr>
        <p:spPr>
          <a:xfrm>
            <a:off x="10210800" y="3787820"/>
            <a:ext cx="2262158" cy="646331"/>
          </a:xfrm>
          <a:prstGeom prst="rect">
            <a:avLst/>
          </a:prstGeom>
          <a:solidFill>
            <a:srgbClr val="C2D59B"/>
          </a:solid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rgbClr val="3F3F3F"/>
                </a:solidFill>
              </a:rPr>
              <a:t>modprobe</a:t>
            </a:r>
            <a:endParaRPr sz="3600">
              <a:solidFill>
                <a:srgbClr val="3F3F3F"/>
              </a:solidFill>
            </a:endParaRPr>
          </a:p>
        </p:txBody>
      </p:sp>
      <p:sp>
        <p:nvSpPr>
          <p:cNvPr id="853" name="Google Shape;853;p35"/>
          <p:cNvSpPr/>
          <p:nvPr/>
        </p:nvSpPr>
        <p:spPr>
          <a:xfrm>
            <a:off x="10844645" y="4583033"/>
            <a:ext cx="762000" cy="805180"/>
          </a:xfrm>
          <a:prstGeom prst="downArrow">
            <a:avLst>
              <a:gd fmla="val 50000" name="adj1"/>
              <a:gd fmla="val 50000" name="adj2"/>
            </a:avLst>
          </a:prstGeom>
          <a:solidFill>
            <a:srgbClr val="C2D59B"/>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854" name="Google Shape;854;p35"/>
          <p:cNvPicPr preferRelativeResize="0"/>
          <p:nvPr/>
        </p:nvPicPr>
        <p:blipFill rotWithShape="1">
          <a:blip r:embed="rId5">
            <a:alphaModFix/>
          </a:blip>
          <a:srcRect b="0" l="0" r="0" t="0"/>
          <a:stretch/>
        </p:blipFill>
        <p:spPr>
          <a:xfrm>
            <a:off x="5943600" y="5390597"/>
            <a:ext cx="11797509" cy="745735"/>
          </a:xfrm>
          <a:prstGeom prst="rect">
            <a:avLst/>
          </a:prstGeom>
          <a:noFill/>
          <a:ln>
            <a:noFill/>
          </a:ln>
        </p:spPr>
      </p:pic>
      <p:sp>
        <p:nvSpPr>
          <p:cNvPr id="855" name="Google Shape;855;p35"/>
          <p:cNvSpPr/>
          <p:nvPr/>
        </p:nvSpPr>
        <p:spPr>
          <a:xfrm>
            <a:off x="10870824" y="6187620"/>
            <a:ext cx="762000" cy="805180"/>
          </a:xfrm>
          <a:prstGeom prst="downArrow">
            <a:avLst>
              <a:gd fmla="val 50000" name="adj1"/>
              <a:gd fmla="val 50000" name="adj2"/>
            </a:avLst>
          </a:prstGeom>
          <a:solidFill>
            <a:srgbClr val="C2D59B"/>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856" name="Google Shape;856;p35"/>
          <p:cNvPicPr preferRelativeResize="0"/>
          <p:nvPr/>
        </p:nvPicPr>
        <p:blipFill rotWithShape="1">
          <a:blip r:embed="rId6">
            <a:alphaModFix/>
          </a:blip>
          <a:srcRect b="0" l="0" r="0" t="0"/>
          <a:stretch/>
        </p:blipFill>
        <p:spPr>
          <a:xfrm>
            <a:off x="8759473" y="7044088"/>
            <a:ext cx="9350808" cy="3065294"/>
          </a:xfrm>
          <a:prstGeom prst="rect">
            <a:avLst/>
          </a:prstGeom>
          <a:noFill/>
          <a:ln>
            <a:noFill/>
          </a:ln>
        </p:spPr>
      </p:pic>
      <p:sp>
        <p:nvSpPr>
          <p:cNvPr id="857" name="Google Shape;857;p35"/>
          <p:cNvSpPr/>
          <p:nvPr/>
        </p:nvSpPr>
        <p:spPr>
          <a:xfrm>
            <a:off x="10210800" y="7987091"/>
            <a:ext cx="4038600" cy="381000"/>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858" name="Google Shape;858;p35"/>
          <p:cNvPicPr preferRelativeResize="0"/>
          <p:nvPr/>
        </p:nvPicPr>
        <p:blipFill rotWithShape="1">
          <a:blip r:embed="rId7">
            <a:alphaModFix/>
          </a:blip>
          <a:srcRect b="0" l="0" r="0" t="0"/>
          <a:stretch/>
        </p:blipFill>
        <p:spPr>
          <a:xfrm>
            <a:off x="381000" y="7394066"/>
            <a:ext cx="7848600" cy="1813898"/>
          </a:xfrm>
          <a:prstGeom prst="rect">
            <a:avLst/>
          </a:prstGeom>
          <a:noFill/>
          <a:ln>
            <a:noFill/>
          </a:ln>
        </p:spPr>
      </p:pic>
      <p:sp>
        <p:nvSpPr>
          <p:cNvPr id="859" name="Google Shape;859;p35"/>
          <p:cNvSpPr/>
          <p:nvPr/>
        </p:nvSpPr>
        <p:spPr>
          <a:xfrm>
            <a:off x="7812887" y="8021213"/>
            <a:ext cx="2261877" cy="325582"/>
          </a:xfrm>
          <a:prstGeom prst="leftArrow">
            <a:avLst>
              <a:gd fmla="val 50000" name="adj1"/>
              <a:gd fmla="val 50000" name="adj2"/>
            </a:avLst>
          </a:prstGeom>
          <a:solidFill>
            <a:srgbClr val="C2D59B"/>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860" name="Google Shape;860;p35"/>
          <p:cNvSpPr/>
          <p:nvPr/>
        </p:nvSpPr>
        <p:spPr>
          <a:xfrm>
            <a:off x="4455937" y="8269995"/>
            <a:ext cx="2402063" cy="37870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861" name="Google Shape;861;p35"/>
          <p:cNvSpPr txBox="1"/>
          <p:nvPr/>
        </p:nvSpPr>
        <p:spPr>
          <a:xfrm>
            <a:off x="1143000" y="6300177"/>
            <a:ext cx="7444667" cy="646331"/>
          </a:xfrm>
          <a:prstGeom prst="rect">
            <a:avLst/>
          </a:prstGeom>
          <a:solidFill>
            <a:srgbClr val="C0000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Calibri"/>
                <a:ea typeface="Calibri"/>
                <a:cs typeface="Calibri"/>
                <a:sym typeface="Calibri"/>
              </a:rPr>
              <a:t>m</a:t>
            </a:r>
            <a:r>
              <a:rPr b="0" i="0" lang="en-US" sz="3600" u="none" cap="none" strike="noStrike">
                <a:solidFill>
                  <a:schemeClr val="lt1"/>
                </a:solidFill>
                <a:latin typeface="Calibri"/>
                <a:ea typeface="Calibri"/>
                <a:cs typeface="Calibri"/>
                <a:sym typeface="Calibri"/>
              </a:rPr>
              <a:t>odprobe must require root privilege!</a:t>
            </a:r>
            <a:endParaRPr b="0" i="0" sz="6600" u="none" cap="none" strike="noStrike">
              <a:solidFill>
                <a:schemeClr val="lt1"/>
              </a:solidFill>
              <a:latin typeface="Calibri"/>
              <a:ea typeface="Calibri"/>
              <a:cs typeface="Calibri"/>
              <a:sym typeface="Calibri"/>
            </a:endParaRPr>
          </a:p>
        </p:txBody>
      </p:sp>
      <p:sp>
        <p:nvSpPr>
          <p:cNvPr id="862" name="Google Shape;862;p35"/>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Modprobe</a:t>
            </a:r>
            <a:endParaRPr b="1" sz="4400">
              <a:solidFill>
                <a:schemeClr val="dk1"/>
              </a:solidFill>
              <a:latin typeface="Teko"/>
              <a:ea typeface="Teko"/>
              <a:cs typeface="Teko"/>
              <a:sym typeface="Teko"/>
            </a:endParaRPr>
          </a:p>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Request_module</a:t>
            </a:r>
            <a:endParaRPr b="1" sz="4400">
              <a:solidFill>
                <a:srgbClr val="A5A5A5"/>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Bug with solid fill" id="89" name="Google Shape;89;p9"/>
          <p:cNvPicPr preferRelativeResize="0"/>
          <p:nvPr/>
        </p:nvPicPr>
        <p:blipFill rotWithShape="1">
          <a:blip r:embed="rId3">
            <a:alphaModFix/>
          </a:blip>
          <a:srcRect b="0" l="0" r="0" t="0"/>
          <a:stretch/>
        </p:blipFill>
        <p:spPr>
          <a:xfrm>
            <a:off x="8574247" y="3864952"/>
            <a:ext cx="1815981" cy="1815981"/>
          </a:xfrm>
          <a:prstGeom prst="rect">
            <a:avLst/>
          </a:prstGeom>
          <a:noFill/>
          <a:ln>
            <a:noFill/>
          </a:ln>
        </p:spPr>
      </p:pic>
      <p:pic>
        <p:nvPicPr>
          <p:cNvPr descr="Bug with solid fill" id="90" name="Google Shape;90;p9"/>
          <p:cNvPicPr preferRelativeResize="0"/>
          <p:nvPr/>
        </p:nvPicPr>
        <p:blipFill rotWithShape="1">
          <a:blip r:embed="rId3">
            <a:alphaModFix/>
          </a:blip>
          <a:srcRect b="0" l="0" r="0" t="0"/>
          <a:stretch/>
        </p:blipFill>
        <p:spPr>
          <a:xfrm>
            <a:off x="8574247" y="3864953"/>
            <a:ext cx="1815981" cy="1815981"/>
          </a:xfrm>
          <a:prstGeom prst="rect">
            <a:avLst/>
          </a:prstGeom>
          <a:noFill/>
          <a:ln>
            <a:noFill/>
          </a:ln>
        </p:spPr>
      </p:pic>
      <p:pic>
        <p:nvPicPr>
          <p:cNvPr descr="Bug with solid fill" id="91" name="Google Shape;91;p9"/>
          <p:cNvPicPr preferRelativeResize="0"/>
          <p:nvPr/>
        </p:nvPicPr>
        <p:blipFill rotWithShape="1">
          <a:blip r:embed="rId4">
            <a:alphaModFix/>
          </a:blip>
          <a:srcRect b="0" l="0" r="0" t="0"/>
          <a:stretch/>
        </p:blipFill>
        <p:spPr>
          <a:xfrm>
            <a:off x="8574247" y="3864954"/>
            <a:ext cx="1815981" cy="1815981"/>
          </a:xfrm>
          <a:prstGeom prst="rect">
            <a:avLst/>
          </a:prstGeom>
          <a:noFill/>
          <a:ln>
            <a:noFill/>
          </a:ln>
        </p:spPr>
      </p:pic>
      <p:grpSp>
        <p:nvGrpSpPr>
          <p:cNvPr id="92" name="Google Shape;92;p9"/>
          <p:cNvGrpSpPr/>
          <p:nvPr/>
        </p:nvGrpSpPr>
        <p:grpSpPr>
          <a:xfrm>
            <a:off x="0" y="9430739"/>
            <a:ext cx="18288000" cy="856468"/>
            <a:chOff x="0" y="9430739"/>
            <a:chExt cx="18288000" cy="856468"/>
          </a:xfrm>
        </p:grpSpPr>
        <p:sp>
          <p:nvSpPr>
            <p:cNvPr id="93" name="Google Shape;93;p9"/>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4" name="Google Shape;94;p9"/>
            <p:cNvPicPr preferRelativeResize="0"/>
            <p:nvPr/>
          </p:nvPicPr>
          <p:blipFill rotWithShape="1">
            <a:blip r:embed="rId5">
              <a:alphaModFix/>
            </a:blip>
            <a:srcRect b="0" l="0" r="0" t="0"/>
            <a:stretch/>
          </p:blipFill>
          <p:spPr>
            <a:xfrm>
              <a:off x="14763123" y="9430739"/>
              <a:ext cx="3524249" cy="838199"/>
            </a:xfrm>
            <a:prstGeom prst="rect">
              <a:avLst/>
            </a:prstGeom>
            <a:noFill/>
            <a:ln>
              <a:noFill/>
            </a:ln>
          </p:spPr>
        </p:pic>
      </p:grpSp>
      <p:sp>
        <p:nvSpPr>
          <p:cNvPr id="95" name="Google Shape;95;p9"/>
          <p:cNvSpPr txBox="1"/>
          <p:nvPr/>
        </p:nvSpPr>
        <p:spPr>
          <a:xfrm>
            <a:off x="381000" y="342900"/>
            <a:ext cx="5152373"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Fuzzer v.s. Exploits</a:t>
            </a:r>
            <a:endParaRPr b="1" sz="6000">
              <a:latin typeface="Teko"/>
              <a:ea typeface="Teko"/>
              <a:cs typeface="Teko"/>
              <a:sym typeface="Teko"/>
            </a:endParaRPr>
          </a:p>
        </p:txBody>
      </p:sp>
      <p:cxnSp>
        <p:nvCxnSpPr>
          <p:cNvPr id="96" name="Google Shape;96;p9"/>
          <p:cNvCxnSpPr/>
          <p:nvPr/>
        </p:nvCxnSpPr>
        <p:spPr>
          <a:xfrm>
            <a:off x="10535510" y="4772945"/>
            <a:ext cx="3486684" cy="0"/>
          </a:xfrm>
          <a:prstGeom prst="straightConnector1">
            <a:avLst/>
          </a:prstGeom>
          <a:noFill/>
          <a:ln cap="flat" cmpd="sng" w="38100">
            <a:solidFill>
              <a:schemeClr val="dk1"/>
            </a:solidFill>
            <a:prstDash val="solid"/>
            <a:round/>
            <a:headEnd len="sm" w="sm" type="none"/>
            <a:tailEnd len="med" w="med" type="triangle"/>
          </a:ln>
        </p:spPr>
      </p:cxnSp>
      <p:pic>
        <p:nvPicPr>
          <p:cNvPr descr="Devil face with solid fill with solid fill" id="97" name="Google Shape;97;p9"/>
          <p:cNvPicPr preferRelativeResize="0"/>
          <p:nvPr/>
        </p:nvPicPr>
        <p:blipFill rotWithShape="1">
          <a:blip r:embed="rId6">
            <a:alphaModFix/>
          </a:blip>
          <a:srcRect b="0" l="0" r="0" t="0"/>
          <a:stretch/>
        </p:blipFill>
        <p:spPr>
          <a:xfrm>
            <a:off x="14479394" y="3996865"/>
            <a:ext cx="1696342" cy="1696342"/>
          </a:xfrm>
          <a:prstGeom prst="rect">
            <a:avLst/>
          </a:prstGeom>
          <a:noFill/>
          <a:ln>
            <a:noFill/>
          </a:ln>
        </p:spPr>
      </p:pic>
      <p:sp>
        <p:nvSpPr>
          <p:cNvPr id="98" name="Google Shape;98;p9"/>
          <p:cNvSpPr txBox="1"/>
          <p:nvPr/>
        </p:nvSpPr>
        <p:spPr>
          <a:xfrm>
            <a:off x="14695175" y="5871888"/>
            <a:ext cx="1583108"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Exploits  </a:t>
            </a:r>
            <a:endParaRPr sz="4000">
              <a:latin typeface="Teko"/>
              <a:ea typeface="Teko"/>
              <a:cs typeface="Teko"/>
              <a:sym typeface="Teko"/>
            </a:endParaRPr>
          </a:p>
        </p:txBody>
      </p:sp>
      <p:pic>
        <p:nvPicPr>
          <p:cNvPr descr="Gears with solid fill" id="99" name="Google Shape;99;p9"/>
          <p:cNvPicPr preferRelativeResize="0"/>
          <p:nvPr/>
        </p:nvPicPr>
        <p:blipFill rotWithShape="1">
          <a:blip r:embed="rId7">
            <a:alphaModFix/>
          </a:blip>
          <a:srcRect b="0" l="0" r="0" t="0"/>
          <a:stretch/>
        </p:blipFill>
        <p:spPr>
          <a:xfrm>
            <a:off x="1999441" y="3905881"/>
            <a:ext cx="1645957" cy="1645957"/>
          </a:xfrm>
          <a:prstGeom prst="rect">
            <a:avLst/>
          </a:prstGeom>
          <a:noFill/>
          <a:ln>
            <a:noFill/>
          </a:ln>
        </p:spPr>
      </p:pic>
      <p:sp>
        <p:nvSpPr>
          <p:cNvPr id="100" name="Google Shape;100;p9"/>
          <p:cNvSpPr txBox="1"/>
          <p:nvPr/>
        </p:nvSpPr>
        <p:spPr>
          <a:xfrm>
            <a:off x="2125138" y="5465362"/>
            <a:ext cx="1583109"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Fuzzing</a:t>
            </a:r>
            <a:endParaRPr sz="4000">
              <a:latin typeface="Teko"/>
              <a:ea typeface="Teko"/>
              <a:cs typeface="Teko"/>
              <a:sym typeface="Teko"/>
            </a:endParaRPr>
          </a:p>
        </p:txBody>
      </p:sp>
      <p:cxnSp>
        <p:nvCxnSpPr>
          <p:cNvPr id="101" name="Google Shape;101;p9"/>
          <p:cNvCxnSpPr/>
          <p:nvPr/>
        </p:nvCxnSpPr>
        <p:spPr>
          <a:xfrm>
            <a:off x="3663222" y="4822262"/>
            <a:ext cx="4668223" cy="0"/>
          </a:xfrm>
          <a:prstGeom prst="straightConnector1">
            <a:avLst/>
          </a:prstGeom>
          <a:noFill/>
          <a:ln cap="flat" cmpd="sng" w="38100">
            <a:solidFill>
              <a:schemeClr val="dk1"/>
            </a:solidFill>
            <a:prstDash val="solid"/>
            <a:round/>
            <a:headEnd len="sm" w="sm" type="none"/>
            <a:tailEnd len="med" w="med" type="triangle"/>
          </a:ln>
        </p:spPr>
      </p:cxnSp>
      <p:sp>
        <p:nvSpPr>
          <p:cNvPr id="102" name="Google Shape;102;p9"/>
          <p:cNvSpPr txBox="1"/>
          <p:nvPr/>
        </p:nvSpPr>
        <p:spPr>
          <a:xfrm>
            <a:off x="8203368" y="5871888"/>
            <a:ext cx="318772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Exploitable Bugs</a:t>
            </a:r>
            <a:endParaRPr/>
          </a:p>
        </p:txBody>
      </p:sp>
      <p:cxnSp>
        <p:nvCxnSpPr>
          <p:cNvPr id="103" name="Google Shape;103;p9"/>
          <p:cNvCxnSpPr/>
          <p:nvPr/>
        </p:nvCxnSpPr>
        <p:spPr>
          <a:xfrm flipH="1" rot="10800000">
            <a:off x="3663222" y="2328811"/>
            <a:ext cx="4668223" cy="1973745"/>
          </a:xfrm>
          <a:prstGeom prst="straightConnector1">
            <a:avLst/>
          </a:prstGeom>
          <a:noFill/>
          <a:ln cap="flat" cmpd="sng" w="38100">
            <a:solidFill>
              <a:schemeClr val="dk1"/>
            </a:solidFill>
            <a:prstDash val="solid"/>
            <a:round/>
            <a:headEnd len="sm" w="sm" type="none"/>
            <a:tailEnd len="med" w="med" type="triangle"/>
          </a:ln>
        </p:spPr>
      </p:cxnSp>
      <p:cxnSp>
        <p:nvCxnSpPr>
          <p:cNvPr id="104" name="Google Shape;104;p9"/>
          <p:cNvCxnSpPr/>
          <p:nvPr/>
        </p:nvCxnSpPr>
        <p:spPr>
          <a:xfrm>
            <a:off x="3708247" y="5340485"/>
            <a:ext cx="4495121" cy="2402095"/>
          </a:xfrm>
          <a:prstGeom prst="straightConnector1">
            <a:avLst/>
          </a:prstGeom>
          <a:noFill/>
          <a:ln cap="flat" cmpd="sng" w="38100">
            <a:solidFill>
              <a:schemeClr val="dk1"/>
            </a:solidFill>
            <a:prstDash val="solid"/>
            <a:round/>
            <a:headEnd len="sm" w="sm" type="none"/>
            <a:tailEnd len="med" w="med" type="triangle"/>
          </a:ln>
        </p:spPr>
      </p:cxnSp>
      <p:sp>
        <p:nvSpPr>
          <p:cNvPr id="105" name="Google Shape;105;p9"/>
          <p:cNvSpPr/>
          <p:nvPr/>
        </p:nvSpPr>
        <p:spPr>
          <a:xfrm>
            <a:off x="1663431" y="3249038"/>
            <a:ext cx="15087600" cy="3618688"/>
          </a:xfrm>
          <a:prstGeom prst="rect">
            <a:avLst/>
          </a:prstGeom>
          <a:noFill/>
          <a:ln cap="flat" cmpd="sng" w="762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pSp>
        <p:nvGrpSpPr>
          <p:cNvPr id="868" name="Google Shape;868;p36"/>
          <p:cNvGrpSpPr/>
          <p:nvPr/>
        </p:nvGrpSpPr>
        <p:grpSpPr>
          <a:xfrm>
            <a:off x="0" y="9430739"/>
            <a:ext cx="18288000" cy="856468"/>
            <a:chOff x="0" y="9430739"/>
            <a:chExt cx="18288000" cy="856468"/>
          </a:xfrm>
        </p:grpSpPr>
        <p:sp>
          <p:nvSpPr>
            <p:cNvPr id="869" name="Google Shape;869;p36"/>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70" name="Google Shape;870;p36"/>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871" name="Google Shape;871;p36"/>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pic>
        <p:nvPicPr>
          <p:cNvPr descr="Peach Emoji 🍑 | Know Your Meme" id="872" name="Google Shape;872;p36"/>
          <p:cNvPicPr preferRelativeResize="0"/>
          <p:nvPr/>
        </p:nvPicPr>
        <p:blipFill rotWithShape="1">
          <a:blip r:embed="rId4">
            <a:alphaModFix/>
          </a:blip>
          <a:srcRect b="0" l="0" r="0" t="0"/>
          <a:stretch/>
        </p:blipFill>
        <p:spPr>
          <a:xfrm>
            <a:off x="609600" y="6007710"/>
            <a:ext cx="3162300" cy="3162300"/>
          </a:xfrm>
          <a:prstGeom prst="rect">
            <a:avLst/>
          </a:prstGeom>
          <a:noFill/>
          <a:ln>
            <a:noFill/>
          </a:ln>
        </p:spPr>
      </p:pic>
      <p:sp>
        <p:nvSpPr>
          <p:cNvPr id="873" name="Google Shape;873;p36"/>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id="874" name="Google Shape;874;p36"/>
          <p:cNvPicPr preferRelativeResize="0"/>
          <p:nvPr/>
        </p:nvPicPr>
        <p:blipFill rotWithShape="1">
          <a:blip r:embed="rId5">
            <a:alphaModFix/>
          </a:blip>
          <a:srcRect b="0" l="0" r="0" t="7155"/>
          <a:stretch/>
        </p:blipFill>
        <p:spPr>
          <a:xfrm>
            <a:off x="5943600" y="2552700"/>
            <a:ext cx="6546977" cy="657226"/>
          </a:xfrm>
          <a:prstGeom prst="rect">
            <a:avLst/>
          </a:prstGeom>
          <a:noFill/>
          <a:ln>
            <a:noFill/>
          </a:ln>
        </p:spPr>
      </p:pic>
      <p:sp>
        <p:nvSpPr>
          <p:cNvPr id="875" name="Google Shape;875;p36"/>
          <p:cNvSpPr txBox="1"/>
          <p:nvPr/>
        </p:nvSpPr>
        <p:spPr>
          <a:xfrm>
            <a:off x="9353120" y="574545"/>
            <a:ext cx="3308919" cy="830997"/>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800">
                <a:latin typeface="Teko"/>
                <a:ea typeface="Teko"/>
                <a:cs typeface="Teko"/>
                <a:sym typeface="Teko"/>
              </a:rPr>
              <a:t>request_module</a:t>
            </a:r>
            <a:endParaRPr sz="4800">
              <a:latin typeface="Teko"/>
              <a:ea typeface="Teko"/>
              <a:cs typeface="Teko"/>
              <a:sym typeface="Teko"/>
            </a:endParaRPr>
          </a:p>
        </p:txBody>
      </p:sp>
      <p:sp>
        <p:nvSpPr>
          <p:cNvPr id="876" name="Google Shape;876;p36"/>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id="877" name="Google Shape;877;p36"/>
          <p:cNvPicPr preferRelativeResize="0"/>
          <p:nvPr/>
        </p:nvPicPr>
        <p:blipFill rotWithShape="1">
          <a:blip r:embed="rId6">
            <a:alphaModFix/>
          </a:blip>
          <a:srcRect b="0" l="0" r="0" t="0"/>
          <a:stretch/>
        </p:blipFill>
        <p:spPr>
          <a:xfrm rot="-1032757">
            <a:off x="8209314" y="2587958"/>
            <a:ext cx="6981511" cy="603339"/>
          </a:xfrm>
          <a:prstGeom prst="rect">
            <a:avLst/>
          </a:prstGeom>
          <a:noFill/>
          <a:ln>
            <a:noFill/>
          </a:ln>
        </p:spPr>
      </p:pic>
      <p:pic>
        <p:nvPicPr>
          <p:cNvPr id="878" name="Google Shape;878;p36"/>
          <p:cNvPicPr preferRelativeResize="0"/>
          <p:nvPr/>
        </p:nvPicPr>
        <p:blipFill rotWithShape="1">
          <a:blip r:embed="rId7">
            <a:alphaModFix/>
          </a:blip>
          <a:srcRect b="0" l="0" r="0" t="0"/>
          <a:stretch/>
        </p:blipFill>
        <p:spPr>
          <a:xfrm>
            <a:off x="6553200" y="5405879"/>
            <a:ext cx="11436135" cy="464345"/>
          </a:xfrm>
          <a:prstGeom prst="rect">
            <a:avLst/>
          </a:prstGeom>
          <a:noFill/>
          <a:ln>
            <a:noFill/>
          </a:ln>
        </p:spPr>
      </p:pic>
      <p:pic>
        <p:nvPicPr>
          <p:cNvPr id="879" name="Google Shape;879;p36"/>
          <p:cNvPicPr preferRelativeResize="0"/>
          <p:nvPr/>
        </p:nvPicPr>
        <p:blipFill rotWithShape="1">
          <a:blip r:embed="rId8">
            <a:alphaModFix/>
          </a:blip>
          <a:srcRect b="0" l="0" r="0" t="0"/>
          <a:stretch/>
        </p:blipFill>
        <p:spPr>
          <a:xfrm rot="1572992">
            <a:off x="6699346" y="5733578"/>
            <a:ext cx="7528938" cy="785814"/>
          </a:xfrm>
          <a:prstGeom prst="rect">
            <a:avLst/>
          </a:prstGeom>
          <a:noFill/>
          <a:ln>
            <a:noFill/>
          </a:ln>
        </p:spPr>
      </p:pic>
      <p:pic>
        <p:nvPicPr>
          <p:cNvPr id="880" name="Google Shape;880;p36"/>
          <p:cNvPicPr preferRelativeResize="0"/>
          <p:nvPr/>
        </p:nvPicPr>
        <p:blipFill rotWithShape="1">
          <a:blip r:embed="rId9">
            <a:alphaModFix/>
          </a:blip>
          <a:srcRect b="0" l="0" r="0" t="0"/>
          <a:stretch/>
        </p:blipFill>
        <p:spPr>
          <a:xfrm>
            <a:off x="8741695" y="4599386"/>
            <a:ext cx="5500983" cy="663436"/>
          </a:xfrm>
          <a:prstGeom prst="rect">
            <a:avLst/>
          </a:prstGeom>
          <a:noFill/>
          <a:ln>
            <a:noFill/>
          </a:ln>
        </p:spPr>
      </p:pic>
      <p:pic>
        <p:nvPicPr>
          <p:cNvPr id="881" name="Google Shape;881;p36"/>
          <p:cNvPicPr preferRelativeResize="0"/>
          <p:nvPr/>
        </p:nvPicPr>
        <p:blipFill rotWithShape="1">
          <a:blip r:embed="rId10">
            <a:alphaModFix/>
          </a:blip>
          <a:srcRect b="0" l="0" r="0" t="0"/>
          <a:stretch/>
        </p:blipFill>
        <p:spPr>
          <a:xfrm rot="-1077804">
            <a:off x="7964075" y="5418551"/>
            <a:ext cx="7752695" cy="548169"/>
          </a:xfrm>
          <a:prstGeom prst="rect">
            <a:avLst/>
          </a:prstGeom>
          <a:noFill/>
          <a:ln>
            <a:noFill/>
          </a:ln>
        </p:spPr>
      </p:pic>
      <p:pic>
        <p:nvPicPr>
          <p:cNvPr id="882" name="Google Shape;882;p36"/>
          <p:cNvPicPr preferRelativeResize="0"/>
          <p:nvPr/>
        </p:nvPicPr>
        <p:blipFill rotWithShape="1">
          <a:blip r:embed="rId11">
            <a:alphaModFix/>
          </a:blip>
          <a:srcRect b="0" l="0" r="0" t="0"/>
          <a:stretch/>
        </p:blipFill>
        <p:spPr>
          <a:xfrm rot="416033">
            <a:off x="9168245" y="3567509"/>
            <a:ext cx="7690401" cy="774571"/>
          </a:xfrm>
          <a:prstGeom prst="rect">
            <a:avLst/>
          </a:prstGeom>
          <a:noFill/>
          <a:ln>
            <a:noFill/>
          </a:ln>
        </p:spPr>
      </p:pic>
      <p:pic>
        <p:nvPicPr>
          <p:cNvPr id="883" name="Google Shape;883;p36"/>
          <p:cNvPicPr preferRelativeResize="0"/>
          <p:nvPr/>
        </p:nvPicPr>
        <p:blipFill rotWithShape="1">
          <a:blip r:embed="rId12">
            <a:alphaModFix/>
          </a:blip>
          <a:srcRect b="0" l="0" r="0" t="0"/>
          <a:stretch/>
        </p:blipFill>
        <p:spPr>
          <a:xfrm rot="-209934">
            <a:off x="8542849" y="4085895"/>
            <a:ext cx="5833394" cy="572787"/>
          </a:xfrm>
          <a:prstGeom prst="rect">
            <a:avLst/>
          </a:prstGeom>
          <a:noFill/>
          <a:ln>
            <a:noFill/>
          </a:ln>
        </p:spPr>
      </p:pic>
      <p:pic>
        <p:nvPicPr>
          <p:cNvPr id="884" name="Google Shape;884;p36"/>
          <p:cNvPicPr preferRelativeResize="0"/>
          <p:nvPr/>
        </p:nvPicPr>
        <p:blipFill rotWithShape="1">
          <a:blip r:embed="rId13">
            <a:alphaModFix/>
          </a:blip>
          <a:srcRect b="0" l="0" r="0" t="0"/>
          <a:stretch/>
        </p:blipFill>
        <p:spPr>
          <a:xfrm rot="-450736">
            <a:off x="11188295" y="6475544"/>
            <a:ext cx="6081723" cy="469467"/>
          </a:xfrm>
          <a:prstGeom prst="rect">
            <a:avLst/>
          </a:prstGeom>
          <a:noFill/>
          <a:ln>
            <a:noFill/>
          </a:ln>
        </p:spPr>
      </p:pic>
      <p:pic>
        <p:nvPicPr>
          <p:cNvPr id="885" name="Google Shape;885;p36"/>
          <p:cNvPicPr preferRelativeResize="0"/>
          <p:nvPr/>
        </p:nvPicPr>
        <p:blipFill rotWithShape="1">
          <a:blip r:embed="rId14">
            <a:alphaModFix/>
          </a:blip>
          <a:srcRect b="0" l="0" r="0" t="0"/>
          <a:stretch/>
        </p:blipFill>
        <p:spPr>
          <a:xfrm>
            <a:off x="6248400" y="7176157"/>
            <a:ext cx="11842663" cy="516301"/>
          </a:xfrm>
          <a:prstGeom prst="rect">
            <a:avLst/>
          </a:prstGeom>
          <a:noFill/>
          <a:ln>
            <a:noFill/>
          </a:ln>
        </p:spPr>
      </p:pic>
      <p:pic>
        <p:nvPicPr>
          <p:cNvPr id="886" name="Google Shape;886;p36"/>
          <p:cNvPicPr preferRelativeResize="0"/>
          <p:nvPr/>
        </p:nvPicPr>
        <p:blipFill rotWithShape="1">
          <a:blip r:embed="rId15">
            <a:alphaModFix/>
          </a:blip>
          <a:srcRect b="0" l="0" r="0" t="0"/>
          <a:stretch/>
        </p:blipFill>
        <p:spPr>
          <a:xfrm rot="-1516259">
            <a:off x="11744940" y="7769915"/>
            <a:ext cx="4894970" cy="400218"/>
          </a:xfrm>
          <a:prstGeom prst="rect">
            <a:avLst/>
          </a:prstGeom>
          <a:noFill/>
          <a:ln>
            <a:noFill/>
          </a:ln>
        </p:spPr>
      </p:pic>
      <p:pic>
        <p:nvPicPr>
          <p:cNvPr id="887" name="Google Shape;887;p36"/>
          <p:cNvPicPr preferRelativeResize="0"/>
          <p:nvPr/>
        </p:nvPicPr>
        <p:blipFill rotWithShape="1">
          <a:blip r:embed="rId16">
            <a:alphaModFix/>
          </a:blip>
          <a:srcRect b="0" l="0" r="0" t="0"/>
          <a:stretch/>
        </p:blipFill>
        <p:spPr>
          <a:xfrm rot="716859">
            <a:off x="6454350" y="7424517"/>
            <a:ext cx="8737730" cy="777155"/>
          </a:xfrm>
          <a:prstGeom prst="rect">
            <a:avLst/>
          </a:prstGeom>
          <a:noFill/>
          <a:ln>
            <a:noFill/>
          </a:ln>
        </p:spPr>
      </p:pic>
      <p:pic>
        <p:nvPicPr>
          <p:cNvPr id="888" name="Google Shape;888;p36"/>
          <p:cNvPicPr preferRelativeResize="0"/>
          <p:nvPr/>
        </p:nvPicPr>
        <p:blipFill rotWithShape="1">
          <a:blip r:embed="rId17">
            <a:alphaModFix/>
          </a:blip>
          <a:srcRect b="0" l="0" r="0" t="0"/>
          <a:stretch/>
        </p:blipFill>
        <p:spPr>
          <a:xfrm rot="-573286">
            <a:off x="6043687" y="2255631"/>
            <a:ext cx="10280038" cy="572787"/>
          </a:xfrm>
          <a:prstGeom prst="rect">
            <a:avLst/>
          </a:prstGeom>
          <a:noFill/>
          <a:ln>
            <a:noFill/>
          </a:ln>
        </p:spPr>
      </p:pic>
      <p:pic>
        <p:nvPicPr>
          <p:cNvPr id="889" name="Google Shape;889;p36"/>
          <p:cNvPicPr preferRelativeResize="0"/>
          <p:nvPr/>
        </p:nvPicPr>
        <p:blipFill rotWithShape="1">
          <a:blip r:embed="rId18">
            <a:alphaModFix/>
          </a:blip>
          <a:srcRect b="0" l="0" r="0" t="0"/>
          <a:stretch/>
        </p:blipFill>
        <p:spPr>
          <a:xfrm>
            <a:off x="9363511" y="2780238"/>
            <a:ext cx="8924489" cy="591768"/>
          </a:xfrm>
          <a:prstGeom prst="rect">
            <a:avLst/>
          </a:prstGeom>
          <a:noFill/>
          <a:ln>
            <a:noFill/>
          </a:ln>
        </p:spPr>
      </p:pic>
      <p:pic>
        <p:nvPicPr>
          <p:cNvPr id="890" name="Google Shape;890;p36"/>
          <p:cNvPicPr preferRelativeResize="0"/>
          <p:nvPr/>
        </p:nvPicPr>
        <p:blipFill rotWithShape="1">
          <a:blip r:embed="rId19">
            <a:alphaModFix/>
          </a:blip>
          <a:srcRect b="0" l="0" r="0" t="0"/>
          <a:stretch/>
        </p:blipFill>
        <p:spPr>
          <a:xfrm>
            <a:off x="6518816" y="3003025"/>
            <a:ext cx="10494152" cy="4145837"/>
          </a:xfrm>
          <a:prstGeom prst="rect">
            <a:avLst/>
          </a:prstGeom>
          <a:noFill/>
          <a:ln>
            <a:noFill/>
          </a:ln>
        </p:spPr>
      </p:pic>
      <p:pic>
        <p:nvPicPr>
          <p:cNvPr id="891" name="Google Shape;891;p36"/>
          <p:cNvPicPr preferRelativeResize="0"/>
          <p:nvPr/>
        </p:nvPicPr>
        <p:blipFill rotWithShape="1">
          <a:blip r:embed="rId20">
            <a:alphaModFix/>
          </a:blip>
          <a:srcRect b="0" l="0" r="0" t="0"/>
          <a:stretch/>
        </p:blipFill>
        <p:spPr>
          <a:xfrm>
            <a:off x="10712305" y="1568490"/>
            <a:ext cx="6604610" cy="44259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500"/>
                                        <p:tgtEl>
                                          <p:spTgt spid="87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2000" fill="hold"/>
                                        <p:tgtEl>
                                          <p:spTgt spid="87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par>
                                <p:cTn fill="hold" nodeType="withEffect" presetClass="entr" presetID="10" presetSubtype="0">
                                  <p:stCondLst>
                                    <p:cond delay="90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par>
                                <p:cTn fill="hold" nodeType="withEffect" presetClass="entr" presetID="10" presetSubtype="0">
                                  <p:stCondLst>
                                    <p:cond delay="130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par>
                                <p:cTn fill="hold" nodeType="withEffect" presetClass="entr" presetID="10" presetSubtype="0">
                                  <p:stCondLst>
                                    <p:cond delay="180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220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260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par>
                                <p:cTn fill="hold" nodeType="withEffect" presetClass="entr" presetID="10" presetSubtype="0">
                                  <p:stCondLst>
                                    <p:cond delay="300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par>
                                <p:cTn fill="hold" nodeType="withEffect" presetClass="entr" presetID="10" presetSubtype="0">
                                  <p:stCondLst>
                                    <p:cond delay="330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par>
                                <p:cTn fill="hold" nodeType="withEffect" presetClass="entr" presetID="10" presetSubtype="0">
                                  <p:stCondLst>
                                    <p:cond delay="370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par>
                                <p:cTn fill="hold" nodeType="withEffect" presetClass="entr" presetID="10" presetSubtype="0">
                                  <p:stCondLst>
                                    <p:cond delay="390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par>
                                <p:cTn fill="hold" nodeType="withEffect" presetClass="entr" presetID="10" presetSubtype="0">
                                  <p:stCondLst>
                                    <p:cond delay="420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par>
                                <p:cTn fill="hold" nodeType="withEffect" presetClass="entr" presetID="10" presetSubtype="0">
                                  <p:stCondLst>
                                    <p:cond delay="4400"/>
                                  </p:stCondLst>
                                  <p:childTnLst>
                                    <p:set>
                                      <p:cBhvr>
                                        <p:cTn dur="1" fill="hold">
                                          <p:stCondLst>
                                            <p:cond delay="0"/>
                                          </p:stCondLst>
                                        </p:cTn>
                                        <p:tgtEl>
                                          <p:spTgt spid="887"/>
                                        </p:tgtEl>
                                        <p:attrNameLst>
                                          <p:attrName>style.visibility</p:attrName>
                                        </p:attrNameLst>
                                      </p:cBhvr>
                                      <p:to>
                                        <p:strVal val="visible"/>
                                      </p:to>
                                    </p:set>
                                    <p:animEffect filter="fade" transition="in">
                                      <p:cBhvr>
                                        <p:cTn dur="500"/>
                                        <p:tgtEl>
                                          <p:spTgt spid="887"/>
                                        </p:tgtEl>
                                      </p:cBhvr>
                                    </p:animEffect>
                                  </p:childTnLst>
                                </p:cTn>
                              </p:par>
                              <p:par>
                                <p:cTn fill="hold" nodeType="withEffect" presetClass="entr" presetID="10" presetSubtype="0">
                                  <p:stCondLst>
                                    <p:cond delay="470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par>
                                <p:cTn fill="hold" nodeType="withEffect" presetClass="entr" presetID="10" presetSubtype="0">
                                  <p:stCondLst>
                                    <p:cond delay="500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37"/>
          <p:cNvGrpSpPr/>
          <p:nvPr/>
        </p:nvGrpSpPr>
        <p:grpSpPr>
          <a:xfrm>
            <a:off x="0" y="9430739"/>
            <a:ext cx="18288000" cy="856468"/>
            <a:chOff x="0" y="9430739"/>
            <a:chExt cx="18288000" cy="856468"/>
          </a:xfrm>
        </p:grpSpPr>
        <p:sp>
          <p:nvSpPr>
            <p:cNvPr id="898" name="Google Shape;898;p37"/>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99" name="Google Shape;899;p37"/>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900" name="Google Shape;900;p37"/>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901" name="Google Shape;901;p37"/>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902" name="Google Shape;902;p37"/>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id="903" name="Google Shape;903;p37"/>
          <p:cNvPicPr preferRelativeResize="0"/>
          <p:nvPr/>
        </p:nvPicPr>
        <p:blipFill rotWithShape="1">
          <a:blip r:embed="rId4">
            <a:alphaModFix/>
          </a:blip>
          <a:srcRect b="0" l="0" r="0" t="0"/>
          <a:stretch/>
        </p:blipFill>
        <p:spPr>
          <a:xfrm>
            <a:off x="6934200" y="342900"/>
            <a:ext cx="10134600" cy="9494994"/>
          </a:xfrm>
          <a:prstGeom prst="rect">
            <a:avLst/>
          </a:prstGeom>
          <a:noFill/>
          <a:ln>
            <a:noFill/>
          </a:ln>
        </p:spPr>
      </p:pic>
      <p:sp>
        <p:nvSpPr>
          <p:cNvPr id="904" name="Google Shape;904;p37"/>
          <p:cNvSpPr/>
          <p:nvPr/>
        </p:nvSpPr>
        <p:spPr>
          <a:xfrm>
            <a:off x="8077200" y="3086100"/>
            <a:ext cx="2590800" cy="457200"/>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05" name="Google Shape;905;p37"/>
          <p:cNvSpPr txBox="1"/>
          <p:nvPr/>
        </p:nvSpPr>
        <p:spPr>
          <a:xfrm>
            <a:off x="12121254" y="3020080"/>
            <a:ext cx="2666114"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800">
                <a:solidFill>
                  <a:srgbClr val="C00000"/>
                </a:solidFill>
              </a:rPr>
              <a:t>/sbin/modprobe</a:t>
            </a:r>
            <a:endParaRPr sz="2800">
              <a:solidFill>
                <a:srgbClr val="C00000"/>
              </a:solidFill>
            </a:endParaRPr>
          </a:p>
        </p:txBody>
      </p:sp>
      <p:sp>
        <p:nvSpPr>
          <p:cNvPr id="906" name="Google Shape;906;p37"/>
          <p:cNvSpPr/>
          <p:nvPr/>
        </p:nvSpPr>
        <p:spPr>
          <a:xfrm>
            <a:off x="10744200" y="3151909"/>
            <a:ext cx="1377054" cy="228600"/>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07" name="Google Shape;907;p37"/>
          <p:cNvSpPr/>
          <p:nvPr/>
        </p:nvSpPr>
        <p:spPr>
          <a:xfrm>
            <a:off x="7450013" y="4168416"/>
            <a:ext cx="8163238" cy="1035768"/>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08" name="Google Shape;908;p37"/>
          <p:cNvSpPr/>
          <p:nvPr/>
        </p:nvSpPr>
        <p:spPr>
          <a:xfrm>
            <a:off x="9677400" y="4541658"/>
            <a:ext cx="1676400" cy="297042"/>
          </a:xfrm>
          <a:prstGeom prst="rect">
            <a:avLst/>
          </a:prstGeom>
          <a:noFill/>
          <a:ln cap="flat" cmpd="sng" w="28575">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09" name="Google Shape;909;p37"/>
          <p:cNvSpPr/>
          <p:nvPr/>
        </p:nvSpPr>
        <p:spPr>
          <a:xfrm>
            <a:off x="8324872" y="6868592"/>
            <a:ext cx="1885927" cy="408507"/>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910" name="Google Shape;910;p37"/>
          <p:cNvPicPr preferRelativeResize="0"/>
          <p:nvPr/>
        </p:nvPicPr>
        <p:blipFill rotWithShape="1">
          <a:blip r:embed="rId5">
            <a:alphaModFix/>
          </a:blip>
          <a:srcRect b="0" l="0" r="0" t="0"/>
          <a:stretch/>
        </p:blipFill>
        <p:spPr>
          <a:xfrm>
            <a:off x="5791828" y="2284826"/>
            <a:ext cx="12019303" cy="5152700"/>
          </a:xfrm>
          <a:prstGeom prst="rect">
            <a:avLst/>
          </a:prstGeom>
          <a:noFill/>
          <a:ln>
            <a:noFill/>
          </a:ln>
        </p:spPr>
      </p:pic>
      <p:sp>
        <p:nvSpPr>
          <p:cNvPr id="911" name="Google Shape;911;p37"/>
          <p:cNvSpPr/>
          <p:nvPr/>
        </p:nvSpPr>
        <p:spPr>
          <a:xfrm>
            <a:off x="5867399" y="2323946"/>
            <a:ext cx="4343399" cy="221771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12" name="Google Shape;912;p37"/>
          <p:cNvSpPr/>
          <p:nvPr/>
        </p:nvSpPr>
        <p:spPr>
          <a:xfrm>
            <a:off x="6934200" y="6883200"/>
            <a:ext cx="8991600" cy="518661"/>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13" name="Google Shape;913;p37"/>
          <p:cNvSpPr txBox="1"/>
          <p:nvPr/>
        </p:nvSpPr>
        <p:spPr>
          <a:xfrm>
            <a:off x="12107399" y="6248385"/>
            <a:ext cx="3783408"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200">
                <a:solidFill>
                  <a:srgbClr val="C00000"/>
                </a:solidFill>
              </a:rPr>
              <a:t>Upcall to userspace</a:t>
            </a:r>
            <a:endParaRPr sz="3200">
              <a:solidFill>
                <a:srgbClr val="C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5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38"/>
          <p:cNvGrpSpPr/>
          <p:nvPr/>
        </p:nvGrpSpPr>
        <p:grpSpPr>
          <a:xfrm>
            <a:off x="0" y="9430739"/>
            <a:ext cx="18288000" cy="856468"/>
            <a:chOff x="0" y="9430739"/>
            <a:chExt cx="18288000" cy="856468"/>
          </a:xfrm>
        </p:grpSpPr>
        <p:sp>
          <p:nvSpPr>
            <p:cNvPr id="920" name="Google Shape;920;p38"/>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21" name="Google Shape;921;p38"/>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922" name="Google Shape;922;p38"/>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923" name="Google Shape;923;p38"/>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924" name="Google Shape;924;p38"/>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cxnSp>
        <p:nvCxnSpPr>
          <p:cNvPr id="925" name="Google Shape;925;p38"/>
          <p:cNvCxnSpPr/>
          <p:nvPr/>
        </p:nvCxnSpPr>
        <p:spPr>
          <a:xfrm>
            <a:off x="6524339" y="4258738"/>
            <a:ext cx="10287000" cy="0"/>
          </a:xfrm>
          <a:prstGeom prst="straightConnector1">
            <a:avLst/>
          </a:prstGeom>
          <a:noFill/>
          <a:ln cap="flat" cmpd="sng" w="38100">
            <a:solidFill>
              <a:schemeClr val="dk1"/>
            </a:solidFill>
            <a:prstDash val="solid"/>
            <a:round/>
            <a:headEnd len="sm" w="sm" type="none"/>
            <a:tailEnd len="sm" w="sm" type="none"/>
          </a:ln>
        </p:spPr>
      </p:cxnSp>
      <p:sp>
        <p:nvSpPr>
          <p:cNvPr id="926" name="Google Shape;926;p38"/>
          <p:cNvSpPr txBox="1"/>
          <p:nvPr/>
        </p:nvSpPr>
        <p:spPr>
          <a:xfrm>
            <a:off x="6524339" y="3207860"/>
            <a:ext cx="2036135" cy="707886"/>
          </a:xfrm>
          <a:prstGeom prst="rect">
            <a:avLst/>
          </a:prstGeom>
          <a:solidFill>
            <a:schemeClr val="dk1"/>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lt1"/>
                </a:solidFill>
                <a:latin typeface="Teko"/>
                <a:ea typeface="Teko"/>
                <a:cs typeface="Teko"/>
                <a:sym typeface="Teko"/>
              </a:rPr>
              <a:t>User Space</a:t>
            </a:r>
            <a:endParaRPr sz="2800">
              <a:solidFill>
                <a:schemeClr val="lt1"/>
              </a:solidFill>
              <a:latin typeface="Teko"/>
              <a:ea typeface="Teko"/>
              <a:cs typeface="Teko"/>
              <a:sym typeface="Teko"/>
            </a:endParaRPr>
          </a:p>
        </p:txBody>
      </p:sp>
      <p:sp>
        <p:nvSpPr>
          <p:cNvPr id="927" name="Google Shape;927;p38"/>
          <p:cNvSpPr txBox="1"/>
          <p:nvPr/>
        </p:nvSpPr>
        <p:spPr>
          <a:xfrm>
            <a:off x="6524339" y="4527857"/>
            <a:ext cx="2300630" cy="707886"/>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lt1"/>
                </a:solidFill>
                <a:latin typeface="Teko"/>
                <a:ea typeface="Teko"/>
                <a:cs typeface="Teko"/>
                <a:sym typeface="Teko"/>
              </a:rPr>
              <a:t>Kernel Space</a:t>
            </a:r>
            <a:endParaRPr sz="2800">
              <a:solidFill>
                <a:schemeClr val="lt1"/>
              </a:solidFill>
              <a:latin typeface="Teko"/>
              <a:ea typeface="Teko"/>
              <a:cs typeface="Teko"/>
              <a:sym typeface="Teko"/>
            </a:endParaRPr>
          </a:p>
        </p:txBody>
      </p:sp>
      <p:sp>
        <p:nvSpPr>
          <p:cNvPr id="928" name="Google Shape;928;p38"/>
          <p:cNvSpPr txBox="1"/>
          <p:nvPr/>
        </p:nvSpPr>
        <p:spPr>
          <a:xfrm>
            <a:off x="13746746" y="1943979"/>
            <a:ext cx="3058851"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Unprivileged User</a:t>
            </a:r>
            <a:endParaRPr sz="2800">
              <a:solidFill>
                <a:schemeClr val="dk1"/>
              </a:solidFill>
              <a:latin typeface="Teko"/>
              <a:ea typeface="Teko"/>
              <a:cs typeface="Teko"/>
              <a:sym typeface="Teko"/>
            </a:endParaRPr>
          </a:p>
        </p:txBody>
      </p:sp>
      <p:sp>
        <p:nvSpPr>
          <p:cNvPr id="929" name="Google Shape;929;p38"/>
          <p:cNvSpPr txBox="1"/>
          <p:nvPr/>
        </p:nvSpPr>
        <p:spPr>
          <a:xfrm>
            <a:off x="13624247" y="7558464"/>
            <a:ext cx="3315331" cy="707886"/>
          </a:xfrm>
          <a:prstGeom prst="rect">
            <a:avLst/>
          </a:prstGeom>
          <a:noFill/>
          <a:ln cap="flat" cmpd="sng" w="38100">
            <a:solidFill>
              <a:srgbClr val="76923C"/>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solidFill>
                  <a:srgbClr val="76923C"/>
                </a:solidFill>
                <a:latin typeface="Teko"/>
                <a:ea typeface="Teko"/>
                <a:cs typeface="Teko"/>
                <a:sym typeface="Teko"/>
              </a:rPr>
              <a:t>request_module()</a:t>
            </a:r>
            <a:endParaRPr/>
          </a:p>
        </p:txBody>
      </p:sp>
      <p:cxnSp>
        <p:nvCxnSpPr>
          <p:cNvPr id="930" name="Google Shape;930;p38"/>
          <p:cNvCxnSpPr>
            <a:endCxn id="929" idx="0"/>
          </p:cNvCxnSpPr>
          <p:nvPr/>
        </p:nvCxnSpPr>
        <p:spPr>
          <a:xfrm>
            <a:off x="15281913" y="4258764"/>
            <a:ext cx="0" cy="3299700"/>
          </a:xfrm>
          <a:prstGeom prst="straightConnector1">
            <a:avLst/>
          </a:prstGeom>
          <a:noFill/>
          <a:ln cap="flat" cmpd="sng" w="38100">
            <a:solidFill>
              <a:srgbClr val="76923C"/>
            </a:solidFill>
            <a:prstDash val="solid"/>
            <a:round/>
            <a:headEnd len="sm" w="sm" type="none"/>
            <a:tailEnd len="med" w="med" type="triangle"/>
          </a:ln>
        </p:spPr>
      </p:cxnSp>
      <p:cxnSp>
        <p:nvCxnSpPr>
          <p:cNvPr id="931" name="Google Shape;931;p38"/>
          <p:cNvCxnSpPr>
            <a:stCxn id="928" idx="2"/>
            <a:endCxn id="928" idx="2"/>
          </p:cNvCxnSpPr>
          <p:nvPr/>
        </p:nvCxnSpPr>
        <p:spPr>
          <a:xfrm>
            <a:off x="15276172" y="2651865"/>
            <a:ext cx="0" cy="0"/>
          </a:xfrm>
          <a:prstGeom prst="straightConnector1">
            <a:avLst/>
          </a:prstGeom>
          <a:noFill/>
          <a:ln cap="flat" cmpd="sng" w="9525">
            <a:solidFill>
              <a:srgbClr val="4A7DBA"/>
            </a:solidFill>
            <a:prstDash val="solid"/>
            <a:round/>
            <a:headEnd len="sm" w="sm" type="none"/>
            <a:tailEnd len="sm" w="sm" type="none"/>
          </a:ln>
        </p:spPr>
      </p:cxnSp>
      <p:cxnSp>
        <p:nvCxnSpPr>
          <p:cNvPr id="932" name="Google Shape;932;p38"/>
          <p:cNvCxnSpPr>
            <a:stCxn id="928" idx="2"/>
            <a:endCxn id="928" idx="2"/>
          </p:cNvCxnSpPr>
          <p:nvPr/>
        </p:nvCxnSpPr>
        <p:spPr>
          <a:xfrm>
            <a:off x="15276172" y="2651865"/>
            <a:ext cx="0" cy="0"/>
          </a:xfrm>
          <a:prstGeom prst="straightConnector1">
            <a:avLst/>
          </a:prstGeom>
          <a:noFill/>
          <a:ln cap="flat" cmpd="sng" w="38100">
            <a:solidFill>
              <a:schemeClr val="dk1"/>
            </a:solidFill>
            <a:prstDash val="solid"/>
            <a:round/>
            <a:headEnd len="sm" w="sm" type="none"/>
            <a:tailEnd len="sm" w="sm" type="none"/>
          </a:ln>
        </p:spPr>
      </p:cxnSp>
      <p:cxnSp>
        <p:nvCxnSpPr>
          <p:cNvPr id="933" name="Google Shape;933;p38"/>
          <p:cNvCxnSpPr/>
          <p:nvPr/>
        </p:nvCxnSpPr>
        <p:spPr>
          <a:xfrm rot="10800000">
            <a:off x="12176447" y="7921932"/>
            <a:ext cx="1447800" cy="0"/>
          </a:xfrm>
          <a:prstGeom prst="straightConnector1">
            <a:avLst/>
          </a:prstGeom>
          <a:noFill/>
          <a:ln cap="flat" cmpd="sng" w="38100">
            <a:solidFill>
              <a:srgbClr val="76923C"/>
            </a:solidFill>
            <a:prstDash val="solid"/>
            <a:round/>
            <a:headEnd len="sm" w="sm" type="none"/>
            <a:tailEnd len="sm" w="sm" type="none"/>
          </a:ln>
        </p:spPr>
      </p:cxnSp>
      <p:cxnSp>
        <p:nvCxnSpPr>
          <p:cNvPr id="934" name="Google Shape;934;p38"/>
          <p:cNvCxnSpPr/>
          <p:nvPr/>
        </p:nvCxnSpPr>
        <p:spPr>
          <a:xfrm rot="10800000">
            <a:off x="12176447" y="4258738"/>
            <a:ext cx="0" cy="3663194"/>
          </a:xfrm>
          <a:prstGeom prst="straightConnector1">
            <a:avLst/>
          </a:prstGeom>
          <a:noFill/>
          <a:ln cap="flat" cmpd="sng" w="38100">
            <a:solidFill>
              <a:srgbClr val="76923C"/>
            </a:solidFill>
            <a:prstDash val="solid"/>
            <a:round/>
            <a:headEnd len="sm" w="sm" type="none"/>
            <a:tailEnd len="sm" w="sm" type="none"/>
          </a:ln>
        </p:spPr>
      </p:cxnSp>
      <p:sp>
        <p:nvSpPr>
          <p:cNvPr id="935" name="Google Shape;935;p38"/>
          <p:cNvSpPr txBox="1"/>
          <p:nvPr/>
        </p:nvSpPr>
        <p:spPr>
          <a:xfrm>
            <a:off x="9216967" y="1714717"/>
            <a:ext cx="179247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Root</a:t>
            </a:r>
            <a:r>
              <a:rPr lang="en-US" sz="4000">
                <a:solidFill>
                  <a:schemeClr val="dk1"/>
                </a:solidFill>
                <a:latin typeface="Teko"/>
                <a:ea typeface="Teko"/>
                <a:cs typeface="Teko"/>
                <a:sym typeface="Teko"/>
              </a:rPr>
              <a:t> </a:t>
            </a:r>
            <a:r>
              <a:rPr lang="en-US" sz="4000">
                <a:solidFill>
                  <a:srgbClr val="C00000"/>
                </a:solidFill>
                <a:latin typeface="Teko"/>
                <a:ea typeface="Teko"/>
                <a:cs typeface="Teko"/>
                <a:sym typeface="Teko"/>
              </a:rPr>
              <a:t>User</a:t>
            </a:r>
            <a:endParaRPr sz="2800">
              <a:solidFill>
                <a:srgbClr val="C00000"/>
              </a:solidFill>
              <a:latin typeface="Teko"/>
              <a:ea typeface="Teko"/>
              <a:cs typeface="Teko"/>
              <a:sym typeface="Teko"/>
            </a:endParaRPr>
          </a:p>
        </p:txBody>
      </p:sp>
      <p:pic>
        <p:nvPicPr>
          <p:cNvPr descr="Muscular arm with solid fill" id="936" name="Google Shape;936;p38"/>
          <p:cNvPicPr preferRelativeResize="0"/>
          <p:nvPr/>
        </p:nvPicPr>
        <p:blipFill rotWithShape="1">
          <a:blip r:embed="rId4">
            <a:alphaModFix/>
          </a:blip>
          <a:srcRect b="0" l="0" r="0" t="0"/>
          <a:stretch/>
        </p:blipFill>
        <p:spPr>
          <a:xfrm>
            <a:off x="9445724" y="171621"/>
            <a:ext cx="1371600" cy="1371600"/>
          </a:xfrm>
          <a:prstGeom prst="rect">
            <a:avLst/>
          </a:prstGeom>
          <a:noFill/>
          <a:ln>
            <a:noFill/>
          </a:ln>
        </p:spPr>
      </p:pic>
      <p:cxnSp>
        <p:nvCxnSpPr>
          <p:cNvPr id="937" name="Google Shape;937;p38"/>
          <p:cNvCxnSpPr>
            <a:stCxn id="928" idx="2"/>
          </p:cNvCxnSpPr>
          <p:nvPr/>
        </p:nvCxnSpPr>
        <p:spPr>
          <a:xfrm>
            <a:off x="15276172" y="2651865"/>
            <a:ext cx="0" cy="1606800"/>
          </a:xfrm>
          <a:prstGeom prst="straightConnector1">
            <a:avLst/>
          </a:prstGeom>
          <a:noFill/>
          <a:ln cap="flat" cmpd="sng" w="38100">
            <a:solidFill>
              <a:schemeClr val="dk1"/>
            </a:solidFill>
            <a:prstDash val="solid"/>
            <a:round/>
            <a:headEnd len="sm" w="sm" type="none"/>
            <a:tailEnd len="sm" w="sm" type="none"/>
          </a:ln>
        </p:spPr>
      </p:cxnSp>
      <p:cxnSp>
        <p:nvCxnSpPr>
          <p:cNvPr id="938" name="Google Shape;938;p38"/>
          <p:cNvCxnSpPr/>
          <p:nvPr/>
        </p:nvCxnSpPr>
        <p:spPr>
          <a:xfrm rot="10800000">
            <a:off x="12176447" y="2068660"/>
            <a:ext cx="0" cy="2190078"/>
          </a:xfrm>
          <a:prstGeom prst="straightConnector1">
            <a:avLst/>
          </a:prstGeom>
          <a:noFill/>
          <a:ln cap="flat" cmpd="sng" w="38100">
            <a:solidFill>
              <a:schemeClr val="dk1"/>
            </a:solidFill>
            <a:prstDash val="solid"/>
            <a:round/>
            <a:headEnd len="sm" w="sm" type="none"/>
            <a:tailEnd len="sm" w="sm" type="none"/>
          </a:ln>
        </p:spPr>
      </p:cxnSp>
      <p:cxnSp>
        <p:nvCxnSpPr>
          <p:cNvPr id="939" name="Google Shape;939;p38"/>
          <p:cNvCxnSpPr/>
          <p:nvPr/>
        </p:nvCxnSpPr>
        <p:spPr>
          <a:xfrm rot="10800000">
            <a:off x="11027763" y="2068660"/>
            <a:ext cx="1148684" cy="0"/>
          </a:xfrm>
          <a:prstGeom prst="straightConnector1">
            <a:avLst/>
          </a:prstGeom>
          <a:noFill/>
          <a:ln cap="flat" cmpd="sng" w="38100">
            <a:solidFill>
              <a:schemeClr val="dk1"/>
            </a:solidFill>
            <a:prstDash val="solid"/>
            <a:round/>
            <a:headEnd len="sm" w="sm" type="none"/>
            <a:tailEnd len="med" w="med" type="triangle"/>
          </a:ln>
        </p:spPr>
      </p:cxnSp>
      <p:sp>
        <p:nvSpPr>
          <p:cNvPr id="940" name="Google Shape;940;p38"/>
          <p:cNvSpPr txBox="1"/>
          <p:nvPr/>
        </p:nvSpPr>
        <p:spPr>
          <a:xfrm>
            <a:off x="8793658" y="7567989"/>
            <a:ext cx="2675732" cy="707886"/>
          </a:xfrm>
          <a:prstGeom prst="rect">
            <a:avLst/>
          </a:prstGeom>
          <a:no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solidFill>
                  <a:srgbClr val="C00000"/>
                </a:solidFill>
                <a:latin typeface="Teko"/>
                <a:ea typeface="Teko"/>
                <a:cs typeface="Teko"/>
                <a:sym typeface="Teko"/>
              </a:rPr>
              <a:t>load_module()</a:t>
            </a:r>
            <a:endParaRPr/>
          </a:p>
        </p:txBody>
      </p:sp>
      <p:cxnSp>
        <p:nvCxnSpPr>
          <p:cNvPr id="941" name="Google Shape;941;p38"/>
          <p:cNvCxnSpPr>
            <a:stCxn id="942" idx="2"/>
            <a:endCxn id="940" idx="0"/>
          </p:cNvCxnSpPr>
          <p:nvPr/>
        </p:nvCxnSpPr>
        <p:spPr>
          <a:xfrm>
            <a:off x="10124427" y="3857980"/>
            <a:ext cx="7200" cy="3710100"/>
          </a:xfrm>
          <a:prstGeom prst="straightConnector1">
            <a:avLst/>
          </a:prstGeom>
          <a:noFill/>
          <a:ln cap="flat" cmpd="sng" w="38100">
            <a:solidFill>
              <a:srgbClr val="BD4B48"/>
            </a:solidFill>
            <a:prstDash val="solid"/>
            <a:round/>
            <a:headEnd len="sm" w="sm" type="none"/>
            <a:tailEnd len="med" w="med" type="triangle"/>
          </a:ln>
        </p:spPr>
      </p:cxnSp>
      <p:sp>
        <p:nvSpPr>
          <p:cNvPr id="942" name="Google Shape;942;p38"/>
          <p:cNvSpPr txBox="1"/>
          <p:nvPr/>
        </p:nvSpPr>
        <p:spPr>
          <a:xfrm>
            <a:off x="9216967" y="3150094"/>
            <a:ext cx="1814920"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modprobe</a:t>
            </a:r>
            <a:endParaRPr sz="2800">
              <a:solidFill>
                <a:srgbClr val="C00000"/>
              </a:solidFill>
              <a:latin typeface="Teko"/>
              <a:ea typeface="Teko"/>
              <a:cs typeface="Teko"/>
              <a:sym typeface="Teko"/>
            </a:endParaRPr>
          </a:p>
        </p:txBody>
      </p:sp>
      <p:cxnSp>
        <p:nvCxnSpPr>
          <p:cNvPr id="943" name="Google Shape;943;p38"/>
          <p:cNvCxnSpPr>
            <a:stCxn id="935" idx="2"/>
            <a:endCxn id="942" idx="0"/>
          </p:cNvCxnSpPr>
          <p:nvPr/>
        </p:nvCxnSpPr>
        <p:spPr>
          <a:xfrm>
            <a:off x="10113206" y="2422603"/>
            <a:ext cx="11100" cy="727500"/>
          </a:xfrm>
          <a:prstGeom prst="straightConnector1">
            <a:avLst/>
          </a:prstGeom>
          <a:noFill/>
          <a:ln cap="flat" cmpd="sng" w="38100">
            <a:solidFill>
              <a:srgbClr val="BD4B48"/>
            </a:solidFill>
            <a:prstDash val="solid"/>
            <a:round/>
            <a:headEnd len="sm" w="sm" type="none"/>
            <a:tailEnd len="med" w="med" type="triangle"/>
          </a:ln>
        </p:spPr>
      </p:cxnSp>
      <p:sp>
        <p:nvSpPr>
          <p:cNvPr id="944" name="Google Shape;944;p38"/>
          <p:cNvSpPr txBox="1"/>
          <p:nvPr/>
        </p:nvSpPr>
        <p:spPr>
          <a:xfrm>
            <a:off x="762000" y="6599839"/>
            <a:ext cx="4921540" cy="707886"/>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rPr>
              <a:t>modprobe xfrm_user</a:t>
            </a:r>
            <a:endParaRPr sz="4000">
              <a:solidFill>
                <a:srgbClr val="C00000"/>
              </a:solidFill>
            </a:endParaRPr>
          </a:p>
        </p:txBody>
      </p:sp>
      <p:pic>
        <p:nvPicPr>
          <p:cNvPr id="945" name="Google Shape;945;p38"/>
          <p:cNvPicPr preferRelativeResize="0"/>
          <p:nvPr/>
        </p:nvPicPr>
        <p:blipFill rotWithShape="1">
          <a:blip r:embed="rId5">
            <a:alphaModFix/>
          </a:blip>
          <a:srcRect b="0" l="0" r="0" t="0"/>
          <a:stretch/>
        </p:blipFill>
        <p:spPr>
          <a:xfrm>
            <a:off x="762000" y="8411965"/>
            <a:ext cx="15030808" cy="873159"/>
          </a:xfrm>
          <a:prstGeom prst="rect">
            <a:avLst/>
          </a:prstGeom>
          <a:noFill/>
          <a:ln cap="flat" cmpd="sng" w="38100">
            <a:solidFill>
              <a:srgbClr val="76923C"/>
            </a:solidFill>
            <a:prstDash val="solid"/>
            <a:round/>
            <a:headEnd len="sm" w="sm" type="none"/>
            <a:tailEnd len="sm" w="sm" type="none"/>
          </a:ln>
        </p:spPr>
      </p:pic>
      <p:pic>
        <p:nvPicPr>
          <p:cNvPr descr="Baby with solid fill" id="946" name="Google Shape;946;p38"/>
          <p:cNvPicPr preferRelativeResize="0"/>
          <p:nvPr/>
        </p:nvPicPr>
        <p:blipFill rotWithShape="1">
          <a:blip r:embed="rId6">
            <a:alphaModFix/>
          </a:blip>
          <a:srcRect b="0" l="0" r="0" t="0"/>
          <a:stretch/>
        </p:blipFill>
        <p:spPr>
          <a:xfrm>
            <a:off x="14433874" y="299331"/>
            <a:ext cx="1696077" cy="16960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300"/>
                                        <p:tgtEl>
                                          <p:spTgt spid="93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200"/>
                                        <p:tgtEl>
                                          <p:spTgt spid="933"/>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200"/>
                                        <p:tgtEl>
                                          <p:spTgt spid="938"/>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200"/>
                                        <p:tgtEl>
                                          <p:spTgt spid="939"/>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500"/>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44"/>
                                        </p:tgtEl>
                                      </p:cBhvr>
                                    </p:animEffect>
                                    <p:set>
                                      <p:cBhvr>
                                        <p:cTn dur="1" fill="hold">
                                          <p:stCondLst>
                                            <p:cond delay="1000"/>
                                          </p:stCondLst>
                                        </p:cTn>
                                        <p:tgtEl>
                                          <p:spTgt spid="944"/>
                                        </p:tgtEl>
                                        <p:attrNameLst>
                                          <p:attrName>style.visibility</p:attrName>
                                        </p:attrNameLst>
                                      </p:cBhvr>
                                      <p:to>
                                        <p:strVal val="hidden"/>
                                      </p:to>
                                    </p:set>
                                  </p:childTnLst>
                                </p:cTn>
                              </p:par>
                              <p:par>
                                <p:cTn fill="hold" nodeType="withEffect" presetClass="entr" presetID="10" presetSubtype="0">
                                  <p:stCondLst>
                                    <p:cond delay="30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par>
                          <p:cTn fill="hold">
                            <p:stCondLst>
                              <p:cond delay="1000"/>
                            </p:stCondLst>
                            <p:childTnLst>
                              <p:par>
                                <p:cTn fill="hold" nodeType="afterEffect" presetClass="emph" presetID="8" presetSubtype="0">
                                  <p:stCondLst>
                                    <p:cond delay="0"/>
                                  </p:stCondLst>
                                  <p:childTnLst>
                                    <p:animRot by="-21600000">
                                      <p:cBhvr>
                                        <p:cTn dur="381" fill="hold"/>
                                        <p:tgtEl>
                                          <p:spTgt spid="946"/>
                                        </p:tgtEl>
                                        <p:attrNameLst>
                                          <p:attrName>r</p:attrName>
                                        </p:attrNameLst>
                                      </p:cBhvr>
                                    </p:animRot>
                                  </p:childTnLst>
                                </p:cTn>
                              </p:par>
                              <p:par>
                                <p:cTn fill="hold" nodeType="withEffect" presetClass="emph" presetID="8" presetSubtype="0">
                                  <p:stCondLst>
                                    <p:cond delay="2100"/>
                                  </p:stCondLst>
                                  <p:childTnLst>
                                    <p:animRot by="-21600000">
                                      <p:cBhvr>
                                        <p:cTn dur="1000" fill="hold"/>
                                        <p:tgtEl>
                                          <p:spTgt spid="94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grpSp>
        <p:nvGrpSpPr>
          <p:cNvPr id="952" name="Google Shape;952;p39"/>
          <p:cNvGrpSpPr/>
          <p:nvPr/>
        </p:nvGrpSpPr>
        <p:grpSpPr>
          <a:xfrm>
            <a:off x="0" y="9430739"/>
            <a:ext cx="18288000" cy="856468"/>
            <a:chOff x="0" y="9430739"/>
            <a:chExt cx="18288000" cy="856468"/>
          </a:xfrm>
        </p:grpSpPr>
        <p:sp>
          <p:nvSpPr>
            <p:cNvPr id="953" name="Google Shape;953;p39"/>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54" name="Google Shape;954;p39"/>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955" name="Google Shape;955;p39"/>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956" name="Google Shape;956;p39"/>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957" name="Google Shape;957;p39"/>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id="958" name="Google Shape;958;p39"/>
          <p:cNvPicPr preferRelativeResize="0"/>
          <p:nvPr/>
        </p:nvPicPr>
        <p:blipFill rotWithShape="1">
          <a:blip r:embed="rId4">
            <a:alphaModFix/>
          </a:blip>
          <a:srcRect b="0" l="0" r="0" t="0"/>
          <a:stretch/>
        </p:blipFill>
        <p:spPr>
          <a:xfrm>
            <a:off x="6781800" y="342900"/>
            <a:ext cx="9436476" cy="3359583"/>
          </a:xfrm>
          <a:prstGeom prst="rect">
            <a:avLst/>
          </a:prstGeom>
          <a:noFill/>
          <a:ln>
            <a:noFill/>
          </a:ln>
        </p:spPr>
      </p:pic>
      <p:pic>
        <p:nvPicPr>
          <p:cNvPr id="959" name="Google Shape;959;p39"/>
          <p:cNvPicPr preferRelativeResize="0"/>
          <p:nvPr/>
        </p:nvPicPr>
        <p:blipFill rotWithShape="1">
          <a:blip r:embed="rId5">
            <a:alphaModFix/>
          </a:blip>
          <a:srcRect b="0" l="0" r="0" t="0"/>
          <a:stretch/>
        </p:blipFill>
        <p:spPr>
          <a:xfrm>
            <a:off x="5517487" y="4110985"/>
            <a:ext cx="8274713" cy="709262"/>
          </a:xfrm>
          <a:prstGeom prst="rect">
            <a:avLst/>
          </a:prstGeom>
          <a:noFill/>
          <a:ln>
            <a:noFill/>
          </a:ln>
        </p:spPr>
      </p:pic>
      <p:pic>
        <p:nvPicPr>
          <p:cNvPr id="960" name="Google Shape;960;p39"/>
          <p:cNvPicPr preferRelativeResize="0"/>
          <p:nvPr/>
        </p:nvPicPr>
        <p:blipFill rotWithShape="1">
          <a:blip r:embed="rId6">
            <a:alphaModFix/>
          </a:blip>
          <a:srcRect b="0" l="0" r="0" t="0"/>
          <a:stretch/>
        </p:blipFill>
        <p:spPr>
          <a:xfrm>
            <a:off x="5517487" y="4985623"/>
            <a:ext cx="12612398" cy="635795"/>
          </a:xfrm>
          <a:prstGeom prst="rect">
            <a:avLst/>
          </a:prstGeom>
          <a:noFill/>
          <a:ln>
            <a:noFill/>
          </a:ln>
        </p:spPr>
      </p:pic>
      <p:pic>
        <p:nvPicPr>
          <p:cNvPr id="961" name="Google Shape;961;p39"/>
          <p:cNvPicPr preferRelativeResize="0"/>
          <p:nvPr/>
        </p:nvPicPr>
        <p:blipFill rotWithShape="1">
          <a:blip r:embed="rId7">
            <a:alphaModFix/>
          </a:blip>
          <a:srcRect b="0" l="0" r="0" t="0"/>
          <a:stretch/>
        </p:blipFill>
        <p:spPr>
          <a:xfrm>
            <a:off x="5654112" y="5832604"/>
            <a:ext cx="12339147" cy="658821"/>
          </a:xfrm>
          <a:prstGeom prst="rect">
            <a:avLst/>
          </a:prstGeom>
          <a:noFill/>
          <a:ln>
            <a:noFill/>
          </a:ln>
        </p:spPr>
      </p:pic>
      <p:sp>
        <p:nvSpPr>
          <p:cNvPr id="962" name="Google Shape;962;p39"/>
          <p:cNvSpPr txBox="1"/>
          <p:nvPr/>
        </p:nvSpPr>
        <p:spPr>
          <a:xfrm>
            <a:off x="6629400" y="7307374"/>
            <a:ext cx="9108584" cy="1077218"/>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200"/>
              <a:t>copy_from_user(</a:t>
            </a:r>
            <a:r>
              <a:rPr lang="en-US" sz="3200">
                <a:solidFill>
                  <a:srgbClr val="953734"/>
                </a:solidFill>
              </a:rPr>
              <a:t>module_name</a:t>
            </a:r>
            <a:r>
              <a:rPr lang="en-US" sz="3200"/>
              <a:t>, user_args, size);</a:t>
            </a:r>
            <a:endParaRPr/>
          </a:p>
          <a:p>
            <a:pPr indent="0" lvl="0" marL="0" rtl="0" algn="l">
              <a:spcBef>
                <a:spcPts val="0"/>
              </a:spcBef>
              <a:spcAft>
                <a:spcPts val="0"/>
              </a:spcAft>
              <a:buNone/>
            </a:pPr>
            <a:r>
              <a:rPr lang="en-US" sz="3200"/>
              <a:t>request_module(</a:t>
            </a:r>
            <a:r>
              <a:rPr lang="en-US" sz="3200">
                <a:solidFill>
                  <a:srgbClr val="953734"/>
                </a:solidFill>
              </a:rPr>
              <a:t>module_name</a:t>
            </a:r>
            <a:r>
              <a:rPr lang="en-US" sz="3200"/>
              <a:t>)</a:t>
            </a:r>
            <a:endParaRPr/>
          </a:p>
        </p:txBody>
      </p:sp>
      <p:pic>
        <p:nvPicPr>
          <p:cNvPr descr="Sunglasses face with solid fill with solid fill" id="963" name="Google Shape;963;p39"/>
          <p:cNvPicPr preferRelativeResize="0"/>
          <p:nvPr/>
        </p:nvPicPr>
        <p:blipFill rotWithShape="1">
          <a:blip r:embed="rId8">
            <a:alphaModFix/>
          </a:blip>
          <a:srcRect b="0" l="0" r="0" t="0"/>
          <a:stretch/>
        </p:blipFill>
        <p:spPr>
          <a:xfrm>
            <a:off x="4995333" y="7141267"/>
            <a:ext cx="1317557" cy="1317557"/>
          </a:xfrm>
          <a:prstGeom prst="rect">
            <a:avLst/>
          </a:prstGeom>
          <a:noFill/>
          <a:ln>
            <a:noFill/>
          </a:ln>
        </p:spPr>
      </p:pic>
      <p:sp>
        <p:nvSpPr>
          <p:cNvPr id="964" name="Google Shape;964;p39"/>
          <p:cNvSpPr/>
          <p:nvPr/>
        </p:nvSpPr>
        <p:spPr>
          <a:xfrm>
            <a:off x="4995333" y="6594344"/>
            <a:ext cx="11581772" cy="2509727"/>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Crying face with solid fill with solid fill" id="965" name="Google Shape;965;p39"/>
          <p:cNvPicPr preferRelativeResize="0"/>
          <p:nvPr/>
        </p:nvPicPr>
        <p:blipFill rotWithShape="1">
          <a:blip r:embed="rId9">
            <a:alphaModFix/>
          </a:blip>
          <a:srcRect b="0" l="0" r="0" t="0"/>
          <a:stretch/>
        </p:blipFill>
        <p:spPr>
          <a:xfrm>
            <a:off x="4995332" y="7127694"/>
            <a:ext cx="1317557" cy="13175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5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par>
                                <p:cTn fill="hold" nodeType="withEffect" presetClass="exit" presetID="1" presetSubtype="0">
                                  <p:stCondLst>
                                    <p:cond delay="0"/>
                                  </p:stCondLst>
                                  <p:childTnLst>
                                    <p:set>
                                      <p:cBhvr>
                                        <p:cTn dur="1" fill="hold">
                                          <p:stCondLst>
                                            <p:cond delay="1"/>
                                          </p:stCondLst>
                                        </p:cTn>
                                        <p:tgtEl>
                                          <p:spTgt spid="9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grpSp>
        <p:nvGrpSpPr>
          <p:cNvPr id="971" name="Google Shape;971;p40"/>
          <p:cNvGrpSpPr/>
          <p:nvPr/>
        </p:nvGrpSpPr>
        <p:grpSpPr>
          <a:xfrm>
            <a:off x="0" y="9430739"/>
            <a:ext cx="18288000" cy="856468"/>
            <a:chOff x="0" y="9430739"/>
            <a:chExt cx="18288000" cy="856468"/>
          </a:xfrm>
        </p:grpSpPr>
        <p:sp>
          <p:nvSpPr>
            <p:cNvPr id="972" name="Google Shape;972;p40"/>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73" name="Google Shape;973;p40"/>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974" name="Google Shape;974;p40"/>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975" name="Google Shape;975;p40"/>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976" name="Google Shape;976;p40"/>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cxnSp>
        <p:nvCxnSpPr>
          <p:cNvPr id="977" name="Google Shape;977;p40"/>
          <p:cNvCxnSpPr/>
          <p:nvPr/>
        </p:nvCxnSpPr>
        <p:spPr>
          <a:xfrm>
            <a:off x="7086600" y="2400300"/>
            <a:ext cx="10287000" cy="0"/>
          </a:xfrm>
          <a:prstGeom prst="straightConnector1">
            <a:avLst/>
          </a:prstGeom>
          <a:noFill/>
          <a:ln cap="flat" cmpd="sng" w="38100">
            <a:solidFill>
              <a:schemeClr val="dk1"/>
            </a:solidFill>
            <a:prstDash val="solid"/>
            <a:round/>
            <a:headEnd len="sm" w="sm" type="none"/>
            <a:tailEnd len="sm" w="sm" type="none"/>
          </a:ln>
        </p:spPr>
      </p:cxnSp>
      <p:pic>
        <p:nvPicPr>
          <p:cNvPr descr="Gears with solid fill" id="978" name="Google Shape;978;p40"/>
          <p:cNvPicPr preferRelativeResize="0"/>
          <p:nvPr/>
        </p:nvPicPr>
        <p:blipFill rotWithShape="1">
          <a:blip r:embed="rId4">
            <a:alphaModFix/>
          </a:blip>
          <a:srcRect b="0" l="0" r="0" t="0"/>
          <a:stretch/>
        </p:blipFill>
        <p:spPr>
          <a:xfrm>
            <a:off x="11658600" y="1094976"/>
            <a:ext cx="1172095" cy="1172095"/>
          </a:xfrm>
          <a:prstGeom prst="rect">
            <a:avLst/>
          </a:prstGeom>
          <a:noFill/>
          <a:ln>
            <a:noFill/>
          </a:ln>
        </p:spPr>
      </p:pic>
      <p:sp>
        <p:nvSpPr>
          <p:cNvPr id="979" name="Google Shape;979;p40"/>
          <p:cNvSpPr txBox="1"/>
          <p:nvPr/>
        </p:nvSpPr>
        <p:spPr>
          <a:xfrm>
            <a:off x="10440013" y="374073"/>
            <a:ext cx="3609268" cy="646331"/>
          </a:xfrm>
          <a:prstGeom prst="rect">
            <a:avLst/>
          </a:prstGeom>
          <a:solidFill>
            <a:srgbClr val="76923C"/>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Request_module Fuzzer</a:t>
            </a:r>
            <a:endParaRPr sz="3600">
              <a:solidFill>
                <a:schemeClr val="lt1"/>
              </a:solidFill>
              <a:latin typeface="Teko"/>
              <a:ea typeface="Teko"/>
              <a:cs typeface="Teko"/>
              <a:sym typeface="Teko"/>
            </a:endParaRPr>
          </a:p>
        </p:txBody>
      </p:sp>
      <p:cxnSp>
        <p:nvCxnSpPr>
          <p:cNvPr id="980" name="Google Shape;980;p40"/>
          <p:cNvCxnSpPr>
            <a:stCxn id="978" idx="2"/>
          </p:cNvCxnSpPr>
          <p:nvPr/>
        </p:nvCxnSpPr>
        <p:spPr>
          <a:xfrm rot="5400000">
            <a:off x="9672748" y="1559971"/>
            <a:ext cx="1864800" cy="3279000"/>
          </a:xfrm>
          <a:prstGeom prst="bentConnector3">
            <a:avLst>
              <a:gd fmla="val 50000" name="adj1"/>
            </a:avLst>
          </a:prstGeom>
          <a:noFill/>
          <a:ln cap="flat" cmpd="sng" w="28575">
            <a:solidFill>
              <a:schemeClr val="dk1"/>
            </a:solidFill>
            <a:prstDash val="solid"/>
            <a:round/>
            <a:headEnd len="sm" w="sm" type="none"/>
            <a:tailEnd len="med" w="med" type="triangle"/>
          </a:ln>
        </p:spPr>
      </p:cxnSp>
      <p:sp>
        <p:nvSpPr>
          <p:cNvPr id="981" name="Google Shape;981;p40"/>
          <p:cNvSpPr txBox="1"/>
          <p:nvPr/>
        </p:nvSpPr>
        <p:spPr>
          <a:xfrm>
            <a:off x="10364190" y="6435040"/>
            <a:ext cx="4933010"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a:t>
            </a:r>
            <a:r>
              <a:rPr b="0" lang="en-US" sz="2400">
                <a:solidFill>
                  <a:srgbClr val="0F4A85"/>
                </a:solidFill>
                <a:latin typeface="Consolas"/>
                <a:ea typeface="Consolas"/>
                <a:cs typeface="Consolas"/>
                <a:sym typeface="Consolas"/>
              </a:rPr>
              <a:t>nft_compat</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a:t>
            </a:r>
            <a:endParaRPr/>
          </a:p>
        </p:txBody>
      </p:sp>
      <p:sp>
        <p:nvSpPr>
          <p:cNvPr id="982" name="Google Shape;982;p40"/>
          <p:cNvSpPr txBox="1"/>
          <p:nvPr/>
        </p:nvSpPr>
        <p:spPr>
          <a:xfrm>
            <a:off x="6629400" y="4160238"/>
            <a:ext cx="5181600"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"fb</a:t>
            </a:r>
            <a:r>
              <a:rPr b="0" lang="en-US" sz="2400">
                <a:solidFill>
                  <a:srgbClr val="001080"/>
                </a:solidFill>
                <a:highlight>
                  <a:srgbClr val="FFFFFF"/>
                </a:highlight>
                <a:latin typeface="Consolas"/>
                <a:ea typeface="Consolas"/>
                <a:cs typeface="Consolas"/>
                <a:sym typeface="Consolas"/>
              </a:rPr>
              <a:t>%d</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,fbidx)</a:t>
            </a:r>
            <a:endParaRPr/>
          </a:p>
        </p:txBody>
      </p:sp>
      <p:cxnSp>
        <p:nvCxnSpPr>
          <p:cNvPr id="983" name="Google Shape;983;p40"/>
          <p:cNvCxnSpPr/>
          <p:nvPr/>
        </p:nvCxnSpPr>
        <p:spPr>
          <a:xfrm>
            <a:off x="12244647" y="2400300"/>
            <a:ext cx="0" cy="4034740"/>
          </a:xfrm>
          <a:prstGeom prst="straightConnector1">
            <a:avLst/>
          </a:prstGeom>
          <a:noFill/>
          <a:ln cap="flat" cmpd="sng" w="28575">
            <a:solidFill>
              <a:schemeClr val="dk1"/>
            </a:solidFill>
            <a:prstDash val="solid"/>
            <a:round/>
            <a:headEnd len="sm" w="sm" type="none"/>
            <a:tailEnd len="med" w="med" type="triangle"/>
          </a:ln>
        </p:spPr>
      </p:cxnSp>
      <p:sp>
        <p:nvSpPr>
          <p:cNvPr id="984" name="Google Shape;984;p40"/>
          <p:cNvSpPr txBox="1"/>
          <p:nvPr/>
        </p:nvSpPr>
        <p:spPr>
          <a:xfrm>
            <a:off x="10972800" y="5147602"/>
            <a:ext cx="6477000"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"bt-proto-</a:t>
            </a:r>
            <a:r>
              <a:rPr b="0" lang="en-US" sz="2400">
                <a:solidFill>
                  <a:srgbClr val="001080"/>
                </a:solidFill>
                <a:highlight>
                  <a:srgbClr val="FFFFFF"/>
                </a:highlight>
                <a:latin typeface="Consolas"/>
                <a:ea typeface="Consolas"/>
                <a:cs typeface="Consolas"/>
                <a:sym typeface="Consolas"/>
              </a:rPr>
              <a:t>%d</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 proto)</a:t>
            </a:r>
            <a:endParaRPr/>
          </a:p>
        </p:txBody>
      </p:sp>
      <p:cxnSp>
        <p:nvCxnSpPr>
          <p:cNvPr id="985" name="Google Shape;985;p40"/>
          <p:cNvCxnSpPr/>
          <p:nvPr/>
        </p:nvCxnSpPr>
        <p:spPr>
          <a:xfrm flipH="1" rot="-5400000">
            <a:off x="12058350" y="2438820"/>
            <a:ext cx="2876400" cy="2532900"/>
          </a:xfrm>
          <a:prstGeom prst="bentConnector3">
            <a:avLst>
              <a:gd fmla="val 72037" name="adj1"/>
            </a:avLst>
          </a:prstGeom>
          <a:noFill/>
          <a:ln cap="flat" cmpd="sng" w="28575">
            <a:solidFill>
              <a:schemeClr val="dk1"/>
            </a:solidFill>
            <a:prstDash val="solid"/>
            <a:round/>
            <a:headEnd len="sm" w="sm" type="none"/>
            <a:tailEnd len="med" w="med" type="triangle"/>
          </a:ln>
        </p:spPr>
      </p:cxnSp>
      <p:sp>
        <p:nvSpPr>
          <p:cNvPr id="986" name="Google Shape;986;p40"/>
          <p:cNvSpPr txBox="1"/>
          <p:nvPr/>
        </p:nvSpPr>
        <p:spPr>
          <a:xfrm>
            <a:off x="6096000" y="7653278"/>
            <a:ext cx="7210738"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"can-proto-</a:t>
            </a:r>
            <a:r>
              <a:rPr b="0" lang="en-US" sz="2400">
                <a:solidFill>
                  <a:srgbClr val="001080"/>
                </a:solidFill>
                <a:highlight>
                  <a:srgbClr val="FFFFFF"/>
                </a:highlight>
                <a:latin typeface="Consolas"/>
                <a:ea typeface="Consolas"/>
                <a:cs typeface="Consolas"/>
                <a:sym typeface="Consolas"/>
              </a:rPr>
              <a:t>%d</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 protocol)</a:t>
            </a:r>
            <a:endParaRPr/>
          </a:p>
        </p:txBody>
      </p:sp>
      <p:cxnSp>
        <p:nvCxnSpPr>
          <p:cNvPr id="987" name="Google Shape;987;p40"/>
          <p:cNvCxnSpPr>
            <a:endCxn id="986" idx="0"/>
          </p:cNvCxnSpPr>
          <p:nvPr/>
        </p:nvCxnSpPr>
        <p:spPr>
          <a:xfrm rot="5400000">
            <a:off x="8309969" y="3733178"/>
            <a:ext cx="5311500" cy="2528700"/>
          </a:xfrm>
          <a:prstGeom prst="bentConnector3">
            <a:avLst>
              <a:gd fmla="val 50000" name="adj1"/>
            </a:avLst>
          </a:prstGeom>
          <a:noFill/>
          <a:ln cap="flat" cmpd="sng" w="28575">
            <a:solidFill>
              <a:schemeClr val="dk1"/>
            </a:solidFill>
            <a:prstDash val="solid"/>
            <a:round/>
            <a:headEnd len="sm" w="sm" type="none"/>
            <a:tailEnd len="med" w="med" type="triangle"/>
          </a:ln>
        </p:spPr>
      </p:cxnSp>
      <p:sp>
        <p:nvSpPr>
          <p:cNvPr id="988" name="Google Shape;988;p40"/>
          <p:cNvSpPr txBox="1"/>
          <p:nvPr/>
        </p:nvSpPr>
        <p:spPr>
          <a:xfrm>
            <a:off x="10868337" y="3418046"/>
            <a:ext cx="6581463"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"rtnl-link-</a:t>
            </a:r>
            <a:r>
              <a:rPr b="0" lang="en-US" sz="2400">
                <a:solidFill>
                  <a:srgbClr val="001080"/>
                </a:solidFill>
                <a:highlight>
                  <a:srgbClr val="FFFFFF"/>
                </a:highlight>
                <a:latin typeface="Consolas"/>
                <a:ea typeface="Consolas"/>
                <a:cs typeface="Consolas"/>
                <a:sym typeface="Consolas"/>
              </a:rPr>
              <a:t>%s</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 kind)</a:t>
            </a:r>
            <a:endParaRPr/>
          </a:p>
        </p:txBody>
      </p:sp>
      <p:cxnSp>
        <p:nvCxnSpPr>
          <p:cNvPr id="989" name="Google Shape;989;p40"/>
          <p:cNvCxnSpPr>
            <a:stCxn id="978" idx="2"/>
            <a:endCxn id="988" idx="0"/>
          </p:cNvCxnSpPr>
          <p:nvPr/>
        </p:nvCxnSpPr>
        <p:spPr>
          <a:xfrm flipH="1" rot="-5400000">
            <a:off x="12626248" y="1885471"/>
            <a:ext cx="1151100" cy="1914300"/>
          </a:xfrm>
          <a:prstGeom prst="bentConnector3">
            <a:avLst>
              <a:gd fmla="val 49994" name="adj1"/>
            </a:avLst>
          </a:prstGeom>
          <a:noFill/>
          <a:ln cap="flat" cmpd="sng" w="28575">
            <a:solidFill>
              <a:schemeClr val="dk1"/>
            </a:solidFill>
            <a:prstDash val="solid"/>
            <a:round/>
            <a:headEnd len="sm" w="sm" type="none"/>
            <a:tailEnd len="med" w="med" type="triangle"/>
          </a:ln>
        </p:spPr>
      </p:cxnSp>
      <p:sp>
        <p:nvSpPr>
          <p:cNvPr id="990" name="Google Shape;990;p40"/>
          <p:cNvSpPr txBox="1"/>
          <p:nvPr/>
        </p:nvSpPr>
        <p:spPr>
          <a:xfrm>
            <a:off x="10605094" y="8688547"/>
            <a:ext cx="6296337" cy="461665"/>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0" lang="en-US" sz="2400">
                <a:solidFill>
                  <a:srgbClr val="5E2CBC"/>
                </a:solidFill>
                <a:highlight>
                  <a:srgbClr val="FFFFFF"/>
                </a:highlight>
                <a:latin typeface="Consolas"/>
                <a:ea typeface="Consolas"/>
                <a:cs typeface="Consolas"/>
                <a:sym typeface="Consolas"/>
              </a:rPr>
              <a:t>request_module</a:t>
            </a:r>
            <a:r>
              <a:rPr b="0" lang="en-US" sz="2400">
                <a:solidFill>
                  <a:srgbClr val="292929"/>
                </a:solidFill>
                <a:highlight>
                  <a:srgbClr val="FFFFFF"/>
                </a:highlight>
                <a:latin typeface="Consolas"/>
                <a:ea typeface="Consolas"/>
                <a:cs typeface="Consolas"/>
                <a:sym typeface="Consolas"/>
              </a:rPr>
              <a:t>(</a:t>
            </a:r>
            <a:r>
              <a:rPr b="0" lang="en-US" sz="2400">
                <a:solidFill>
                  <a:srgbClr val="0F4A85"/>
                </a:solidFill>
                <a:highlight>
                  <a:srgbClr val="FFFFFF"/>
                </a:highlight>
                <a:latin typeface="Consolas"/>
                <a:ea typeface="Consolas"/>
                <a:cs typeface="Consolas"/>
                <a:sym typeface="Consolas"/>
              </a:rPr>
              <a:t>"tcp-ulp-</a:t>
            </a:r>
            <a:r>
              <a:rPr b="0" lang="en-US" sz="2400">
                <a:solidFill>
                  <a:srgbClr val="001080"/>
                </a:solidFill>
                <a:highlight>
                  <a:srgbClr val="FFFFFF"/>
                </a:highlight>
                <a:latin typeface="Consolas"/>
                <a:ea typeface="Consolas"/>
                <a:cs typeface="Consolas"/>
                <a:sym typeface="Consolas"/>
              </a:rPr>
              <a:t>%s</a:t>
            </a:r>
            <a:r>
              <a:rPr b="0" lang="en-US" sz="2400">
                <a:solidFill>
                  <a:srgbClr val="0F4A85"/>
                </a:solidFill>
                <a:highlight>
                  <a:srgbClr val="FFFFFF"/>
                </a:highlight>
                <a:latin typeface="Consolas"/>
                <a:ea typeface="Consolas"/>
                <a:cs typeface="Consolas"/>
                <a:sym typeface="Consolas"/>
              </a:rPr>
              <a:t>"</a:t>
            </a:r>
            <a:r>
              <a:rPr b="0" lang="en-US" sz="2400">
                <a:solidFill>
                  <a:srgbClr val="292929"/>
                </a:solidFill>
                <a:highlight>
                  <a:srgbClr val="FFFFFF"/>
                </a:highlight>
                <a:latin typeface="Consolas"/>
                <a:ea typeface="Consolas"/>
                <a:cs typeface="Consolas"/>
                <a:sym typeface="Consolas"/>
              </a:rPr>
              <a:t>, name)</a:t>
            </a:r>
            <a:endParaRPr/>
          </a:p>
        </p:txBody>
      </p:sp>
      <p:cxnSp>
        <p:nvCxnSpPr>
          <p:cNvPr id="991" name="Google Shape;991;p40"/>
          <p:cNvCxnSpPr>
            <a:endCxn id="990" idx="0"/>
          </p:cNvCxnSpPr>
          <p:nvPr/>
        </p:nvCxnSpPr>
        <p:spPr>
          <a:xfrm flipH="1" rot="-5400000">
            <a:off x="9825513" y="4760797"/>
            <a:ext cx="6346800" cy="1508700"/>
          </a:xfrm>
          <a:prstGeom prst="bentConnector3">
            <a:avLst>
              <a:gd fmla="val 57857" name="adj1"/>
            </a:avLst>
          </a:prstGeom>
          <a:noFill/>
          <a:ln cap="flat" cmpd="sng" w="2857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500"/>
                                        <p:tgtEl>
                                          <p:spTgt spid="98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500"/>
                                        <p:tgtEl>
                                          <p:spTgt spid="98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2000"/>
                                        <p:tgtEl>
                                          <p:spTgt spid="987"/>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2000"/>
                                        <p:tgtEl>
                                          <p:spTgt spid="991"/>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grpSp>
        <p:nvGrpSpPr>
          <p:cNvPr id="997" name="Google Shape;997;p41"/>
          <p:cNvGrpSpPr/>
          <p:nvPr/>
        </p:nvGrpSpPr>
        <p:grpSpPr>
          <a:xfrm>
            <a:off x="0" y="9430739"/>
            <a:ext cx="18288000" cy="856468"/>
            <a:chOff x="0" y="9430739"/>
            <a:chExt cx="18288000" cy="856468"/>
          </a:xfrm>
        </p:grpSpPr>
        <p:sp>
          <p:nvSpPr>
            <p:cNvPr id="998" name="Google Shape;998;p41"/>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99" name="Google Shape;999;p41"/>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000" name="Google Shape;1000;p41"/>
          <p:cNvSpPr txBox="1"/>
          <p:nvPr/>
        </p:nvSpPr>
        <p:spPr>
          <a:xfrm>
            <a:off x="381000" y="342900"/>
            <a:ext cx="544892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Privilege Adaptation</a:t>
            </a:r>
            <a:endParaRPr/>
          </a:p>
        </p:txBody>
      </p:sp>
      <p:sp>
        <p:nvSpPr>
          <p:cNvPr id="1001" name="Google Shape;1001;p41"/>
          <p:cNvSpPr txBox="1"/>
          <p:nvPr/>
        </p:nvSpPr>
        <p:spPr>
          <a:xfrm>
            <a:off x="381000" y="2400300"/>
            <a:ext cx="4525598"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Privilege Check</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Module Loading</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sp>
        <p:nvSpPr>
          <p:cNvPr id="1002" name="Google Shape;1002;p41"/>
          <p:cNvSpPr txBox="1"/>
          <p:nvPr/>
        </p:nvSpPr>
        <p:spPr>
          <a:xfrm>
            <a:off x="1094461" y="4110985"/>
            <a:ext cx="4259499" cy="3477875"/>
          </a:xfrm>
          <a:prstGeom prst="rect">
            <a:avLst/>
          </a:prstGeom>
          <a:noFill/>
          <a:ln>
            <a:noFill/>
          </a:ln>
        </p:spPr>
        <p:txBody>
          <a:bodyPr anchorCtr="0" anchor="t" bIns="45700" lIns="91425" spcFirstLastPara="1" rIns="91425" wrap="square" tIns="45700">
            <a:spAutoFit/>
          </a:bodyPr>
          <a:lstStyle/>
          <a:p>
            <a:pPr indent="-914400" lvl="0" marL="914400" rtl="0" algn="l">
              <a:spcBef>
                <a:spcPts val="0"/>
              </a:spcBef>
              <a:spcAft>
                <a:spcPts val="0"/>
              </a:spcAft>
              <a:buClr>
                <a:srgbClr val="A5A5A5"/>
              </a:buClr>
              <a:buSzPts val="4400"/>
              <a:buFont typeface="Calibri"/>
              <a:buAutoNum type="arabicPeriod"/>
            </a:pPr>
            <a:r>
              <a:rPr b="1" lang="en-US" sz="4400">
                <a:solidFill>
                  <a:srgbClr val="A5A5A5"/>
                </a:solidFill>
                <a:latin typeface="Teko"/>
                <a:ea typeface="Teko"/>
                <a:cs typeface="Teko"/>
                <a:sym typeface="Teko"/>
              </a:rPr>
              <a:t>Modprobe</a:t>
            </a:r>
            <a:endParaRPr b="1" sz="4400">
              <a:solidFill>
                <a:srgbClr val="A5A5A5"/>
              </a:solidFill>
              <a:latin typeface="Teko"/>
              <a:ea typeface="Teko"/>
              <a:cs typeface="Teko"/>
              <a:sym typeface="Teko"/>
            </a:endParaRPr>
          </a:p>
          <a:p>
            <a:pPr indent="-914400" lvl="0" marL="914400" rtl="0" algn="l">
              <a:spcBef>
                <a:spcPts val="0"/>
              </a:spcBef>
              <a:spcAft>
                <a:spcPts val="0"/>
              </a:spcAft>
              <a:buClr>
                <a:schemeClr val="dk1"/>
              </a:buClr>
              <a:buSzPts val="4400"/>
              <a:buFont typeface="Calibri"/>
              <a:buAutoNum type="arabicPeriod"/>
            </a:pPr>
            <a:r>
              <a:rPr b="1" lang="en-US" sz="4400">
                <a:solidFill>
                  <a:schemeClr val="dk1"/>
                </a:solidFill>
                <a:latin typeface="Teko"/>
                <a:ea typeface="Teko"/>
                <a:cs typeface="Teko"/>
                <a:sym typeface="Teko"/>
              </a:rPr>
              <a:t>Request_module</a:t>
            </a:r>
            <a:endParaRPr b="1" sz="4400">
              <a:solidFill>
                <a:schemeClr val="dk1"/>
              </a:solidFill>
              <a:latin typeface="Teko"/>
              <a:ea typeface="Teko"/>
              <a:cs typeface="Teko"/>
              <a:sym typeface="Teko"/>
            </a:endParaRPr>
          </a:p>
          <a:p>
            <a:pPr indent="0" lvl="0" marL="0" rtl="0" algn="l">
              <a:spcBef>
                <a:spcPts val="0"/>
              </a:spcBef>
              <a:spcAft>
                <a:spcPts val="0"/>
              </a:spcAft>
              <a:buNone/>
            </a:pPr>
            <a:r>
              <a:rPr b="1" lang="en-US" sz="4400">
                <a:solidFill>
                  <a:schemeClr val="dk1"/>
                </a:solidFill>
                <a:latin typeface="Teko"/>
                <a:ea typeface="Teko"/>
                <a:cs typeface="Teko"/>
                <a:sym typeface="Teko"/>
              </a:rPr>
              <a:t>	</a:t>
            </a:r>
            <a:endParaRPr/>
          </a:p>
          <a:p>
            <a:pPr indent="-635000" lvl="1" marL="914400" rtl="0" algn="l">
              <a:spcBef>
                <a:spcPts val="0"/>
              </a:spcBef>
              <a:spcAft>
                <a:spcPts val="0"/>
              </a:spcAft>
              <a:buSzPts val="4400"/>
              <a:buFont typeface="Calibri"/>
              <a:buNone/>
            </a:pPr>
            <a:r>
              <a:t/>
            </a:r>
            <a:endParaRPr b="1" sz="4400">
              <a:latin typeface="Teko"/>
              <a:ea typeface="Teko"/>
              <a:cs typeface="Teko"/>
              <a:sym typeface="Teko"/>
            </a:endParaRPr>
          </a:p>
          <a:p>
            <a:pPr indent="-635000" lvl="0" marL="914400" rtl="0" algn="l">
              <a:spcBef>
                <a:spcPts val="0"/>
              </a:spcBef>
              <a:spcAft>
                <a:spcPts val="0"/>
              </a:spcAft>
              <a:buSzPts val="4400"/>
              <a:buFont typeface="Calibri"/>
              <a:buNone/>
            </a:pPr>
            <a:r>
              <a:t/>
            </a:r>
            <a:endParaRPr b="1" sz="4400">
              <a:latin typeface="Teko"/>
              <a:ea typeface="Teko"/>
              <a:cs typeface="Teko"/>
              <a:sym typeface="Teko"/>
            </a:endParaRPr>
          </a:p>
        </p:txBody>
      </p:sp>
      <p:pic>
        <p:nvPicPr>
          <p:cNvPr id="1003" name="Google Shape;1003;p41"/>
          <p:cNvPicPr preferRelativeResize="0"/>
          <p:nvPr/>
        </p:nvPicPr>
        <p:blipFill rotWithShape="1">
          <a:blip r:embed="rId4">
            <a:alphaModFix/>
          </a:blip>
          <a:srcRect b="0" l="0" r="17252" t="18140"/>
          <a:stretch/>
        </p:blipFill>
        <p:spPr>
          <a:xfrm>
            <a:off x="7587371" y="453932"/>
            <a:ext cx="8196943" cy="2996387"/>
          </a:xfrm>
          <a:prstGeom prst="rect">
            <a:avLst/>
          </a:prstGeom>
          <a:noFill/>
          <a:ln>
            <a:noFill/>
          </a:ln>
        </p:spPr>
      </p:pic>
      <p:sp>
        <p:nvSpPr>
          <p:cNvPr id="1004" name="Google Shape;1004;p41"/>
          <p:cNvSpPr/>
          <p:nvPr/>
        </p:nvSpPr>
        <p:spPr>
          <a:xfrm>
            <a:off x="6934200" y="5293084"/>
            <a:ext cx="15240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rxrpc</a:t>
            </a:r>
            <a:endParaRPr sz="1800">
              <a:solidFill>
                <a:schemeClr val="lt1"/>
              </a:solidFill>
            </a:endParaRPr>
          </a:p>
        </p:txBody>
      </p:sp>
      <p:sp>
        <p:nvSpPr>
          <p:cNvPr id="1005" name="Google Shape;1005;p41"/>
          <p:cNvSpPr/>
          <p:nvPr/>
        </p:nvSpPr>
        <p:spPr>
          <a:xfrm>
            <a:off x="10896600" y="4487904"/>
            <a:ext cx="15240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pppoe</a:t>
            </a:r>
            <a:endParaRPr sz="1800">
              <a:solidFill>
                <a:schemeClr val="lt1"/>
              </a:solidFill>
            </a:endParaRPr>
          </a:p>
        </p:txBody>
      </p:sp>
      <p:sp>
        <p:nvSpPr>
          <p:cNvPr id="1006" name="Google Shape;1006;p41"/>
          <p:cNvSpPr/>
          <p:nvPr/>
        </p:nvSpPr>
        <p:spPr>
          <a:xfrm>
            <a:off x="13284150" y="6591299"/>
            <a:ext cx="2413050" cy="719579"/>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xfrm_user</a:t>
            </a:r>
            <a:endParaRPr sz="4000">
              <a:solidFill>
                <a:schemeClr val="lt1"/>
              </a:solidFill>
              <a:latin typeface="Calibri"/>
              <a:ea typeface="Calibri"/>
              <a:cs typeface="Calibri"/>
              <a:sym typeface="Calibri"/>
            </a:endParaRPr>
          </a:p>
        </p:txBody>
      </p:sp>
      <p:sp>
        <p:nvSpPr>
          <p:cNvPr id="1007" name="Google Shape;1007;p41"/>
          <p:cNvSpPr/>
          <p:nvPr/>
        </p:nvSpPr>
        <p:spPr>
          <a:xfrm>
            <a:off x="9601200" y="6928578"/>
            <a:ext cx="15240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l2tp</a:t>
            </a:r>
            <a:endParaRPr sz="1800">
              <a:solidFill>
                <a:schemeClr val="lt1"/>
              </a:solidFill>
            </a:endParaRPr>
          </a:p>
        </p:txBody>
      </p:sp>
      <p:sp>
        <p:nvSpPr>
          <p:cNvPr id="1008" name="Google Shape;1008;p41"/>
          <p:cNvSpPr/>
          <p:nvPr/>
        </p:nvSpPr>
        <p:spPr>
          <a:xfrm>
            <a:off x="15697200" y="5471157"/>
            <a:ext cx="15240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ipip</a:t>
            </a:r>
            <a:endParaRPr sz="1800">
              <a:solidFill>
                <a:schemeClr val="lt1"/>
              </a:solidFill>
            </a:endParaRPr>
          </a:p>
        </p:txBody>
      </p:sp>
      <p:sp>
        <p:nvSpPr>
          <p:cNvPr id="1009" name="Google Shape;1009;p41"/>
          <p:cNvSpPr/>
          <p:nvPr/>
        </p:nvSpPr>
        <p:spPr>
          <a:xfrm>
            <a:off x="11582400" y="7957267"/>
            <a:ext cx="2667000" cy="719579"/>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wire_guard</a:t>
            </a:r>
            <a:endParaRPr sz="4000">
              <a:solidFill>
                <a:schemeClr val="lt1"/>
              </a:solidFill>
              <a:latin typeface="Calibri"/>
              <a:ea typeface="Calibri"/>
              <a:cs typeface="Calibri"/>
              <a:sym typeface="Calibri"/>
            </a:endParaRPr>
          </a:p>
        </p:txBody>
      </p:sp>
      <p:sp>
        <p:nvSpPr>
          <p:cNvPr id="1010" name="Google Shape;1010;p41"/>
          <p:cNvSpPr/>
          <p:nvPr/>
        </p:nvSpPr>
        <p:spPr>
          <a:xfrm>
            <a:off x="8001000" y="7991431"/>
            <a:ext cx="19812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bonding</a:t>
            </a:r>
            <a:endParaRPr sz="1800">
              <a:solidFill>
                <a:schemeClr val="lt1"/>
              </a:solidFill>
            </a:endParaRPr>
          </a:p>
        </p:txBody>
      </p:sp>
      <p:sp>
        <p:nvSpPr>
          <p:cNvPr id="1011" name="Google Shape;1011;p41"/>
          <p:cNvSpPr/>
          <p:nvPr/>
        </p:nvSpPr>
        <p:spPr>
          <a:xfrm>
            <a:off x="9763580" y="5694208"/>
            <a:ext cx="1524000" cy="805180"/>
          </a:xfrm>
          <a:prstGeom prst="rect">
            <a:avLst/>
          </a:prstGeom>
          <a:solidFill>
            <a:srgbClr val="3F3F3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ipvlan</a:t>
            </a:r>
            <a:endParaRPr sz="1800">
              <a:solidFill>
                <a:schemeClr val="lt1"/>
              </a:solidFill>
            </a:endParaRPr>
          </a:p>
        </p:txBody>
      </p:sp>
      <p:sp>
        <p:nvSpPr>
          <p:cNvPr id="1012" name="Google Shape;1012;p41"/>
          <p:cNvSpPr/>
          <p:nvPr/>
        </p:nvSpPr>
        <p:spPr>
          <a:xfrm>
            <a:off x="11968389" y="5476457"/>
            <a:ext cx="2794733"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sha1-ssse3</a:t>
            </a:r>
            <a:endParaRPr sz="1800">
              <a:solidFill>
                <a:schemeClr val="lt1"/>
              </a:solidFill>
            </a:endParaRPr>
          </a:p>
        </p:txBody>
      </p:sp>
      <p:sp>
        <p:nvSpPr>
          <p:cNvPr id="1013" name="Google Shape;1013;p41"/>
          <p:cNvSpPr/>
          <p:nvPr/>
        </p:nvSpPr>
        <p:spPr>
          <a:xfrm>
            <a:off x="14000841" y="4454027"/>
            <a:ext cx="2153560"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echainiv</a:t>
            </a:r>
            <a:endParaRPr sz="1800">
              <a:solidFill>
                <a:schemeClr val="lt1"/>
              </a:solidFill>
            </a:endParaRPr>
          </a:p>
        </p:txBody>
      </p:sp>
      <p:sp>
        <p:nvSpPr>
          <p:cNvPr id="1014" name="Google Shape;1014;p41"/>
          <p:cNvSpPr/>
          <p:nvPr/>
        </p:nvSpPr>
        <p:spPr>
          <a:xfrm>
            <a:off x="8067632" y="4938049"/>
            <a:ext cx="2794733"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des_generic</a:t>
            </a:r>
            <a:endParaRPr sz="1800">
              <a:solidFill>
                <a:schemeClr val="lt1"/>
              </a:solidFill>
            </a:endParaRPr>
          </a:p>
        </p:txBody>
      </p:sp>
      <p:sp>
        <p:nvSpPr>
          <p:cNvPr id="1015" name="Google Shape;1015;p41"/>
          <p:cNvSpPr/>
          <p:nvPr/>
        </p:nvSpPr>
        <p:spPr>
          <a:xfrm>
            <a:off x="7921689" y="6565676"/>
            <a:ext cx="1374712"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zstd</a:t>
            </a:r>
            <a:endParaRPr sz="1800">
              <a:solidFill>
                <a:schemeClr val="lt1"/>
              </a:solidFill>
            </a:endParaRPr>
          </a:p>
        </p:txBody>
      </p:sp>
      <p:sp>
        <p:nvSpPr>
          <p:cNvPr id="1016" name="Google Shape;1016;p41"/>
          <p:cNvSpPr/>
          <p:nvPr/>
        </p:nvSpPr>
        <p:spPr>
          <a:xfrm>
            <a:off x="10497047" y="7357768"/>
            <a:ext cx="2456953"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algif_hash</a:t>
            </a:r>
            <a:endParaRPr sz="1800">
              <a:solidFill>
                <a:schemeClr val="lt1"/>
              </a:solidFill>
            </a:endParaRPr>
          </a:p>
        </p:txBody>
      </p:sp>
      <p:sp>
        <p:nvSpPr>
          <p:cNvPr id="1017" name="Google Shape;1017;p41"/>
          <p:cNvSpPr/>
          <p:nvPr/>
        </p:nvSpPr>
        <p:spPr>
          <a:xfrm>
            <a:off x="13876085" y="7565628"/>
            <a:ext cx="3642230" cy="805180"/>
          </a:xfrm>
          <a:prstGeom prst="rect">
            <a:avLst/>
          </a:prstGeom>
          <a:solidFill>
            <a:srgbClr val="76923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serpent_generic</a:t>
            </a:r>
            <a:endParaRPr sz="1800">
              <a:solidFill>
                <a:schemeClr val="lt1"/>
              </a:solidFill>
            </a:endParaRPr>
          </a:p>
        </p:txBody>
      </p:sp>
      <p:sp>
        <p:nvSpPr>
          <p:cNvPr id="1018" name="Google Shape;1018;p41"/>
          <p:cNvSpPr/>
          <p:nvPr/>
        </p:nvSpPr>
        <p:spPr>
          <a:xfrm>
            <a:off x="10923843" y="6254996"/>
            <a:ext cx="1524000" cy="805180"/>
          </a:xfrm>
          <a:prstGeom prst="rect">
            <a:avLst/>
          </a:prstGeom>
          <a:solidFill>
            <a:srgbClr val="FFC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dk1"/>
                </a:solidFill>
                <a:latin typeface="Calibri"/>
                <a:ea typeface="Calibri"/>
                <a:cs typeface="Calibri"/>
                <a:sym typeface="Calibri"/>
              </a:rPr>
              <a:t>f2fs</a:t>
            </a:r>
            <a:endParaRPr sz="1800">
              <a:solidFill>
                <a:schemeClr val="dk1"/>
              </a:solidFill>
            </a:endParaRPr>
          </a:p>
        </p:txBody>
      </p:sp>
      <p:sp>
        <p:nvSpPr>
          <p:cNvPr id="1019" name="Google Shape;1019;p41"/>
          <p:cNvSpPr/>
          <p:nvPr/>
        </p:nvSpPr>
        <p:spPr>
          <a:xfrm>
            <a:off x="14345146" y="5963565"/>
            <a:ext cx="1656854" cy="805180"/>
          </a:xfrm>
          <a:prstGeom prst="rect">
            <a:avLst/>
          </a:prstGeom>
          <a:solidFill>
            <a:srgbClr val="FFC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dk1"/>
                </a:solidFill>
                <a:latin typeface="Calibri"/>
                <a:ea typeface="Calibri"/>
                <a:cs typeface="Calibri"/>
                <a:sym typeface="Calibri"/>
              </a:rPr>
              <a:t>ocfs2</a:t>
            </a:r>
            <a:endParaRPr sz="1800">
              <a:solidFill>
                <a:schemeClr val="dk1"/>
              </a:solidFill>
            </a:endParaRPr>
          </a:p>
        </p:txBody>
      </p:sp>
      <p:sp>
        <p:nvSpPr>
          <p:cNvPr id="1020" name="Google Shape;1020;p41"/>
          <p:cNvSpPr/>
          <p:nvPr/>
        </p:nvSpPr>
        <p:spPr>
          <a:xfrm>
            <a:off x="6684483" y="6997632"/>
            <a:ext cx="2080410" cy="805180"/>
          </a:xfrm>
          <a:prstGeom prst="rect">
            <a:avLst/>
          </a:prstGeom>
          <a:solidFill>
            <a:srgbClr val="FFC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dk1"/>
                </a:solidFill>
                <a:latin typeface="Calibri"/>
                <a:ea typeface="Calibri"/>
                <a:cs typeface="Calibri"/>
                <a:sym typeface="Calibri"/>
              </a:rPr>
              <a:t>gadgetfs</a:t>
            </a:r>
            <a:endParaRPr sz="1800">
              <a:solidFill>
                <a:schemeClr val="dk1"/>
              </a:solidFill>
            </a:endParaRPr>
          </a:p>
        </p:txBody>
      </p:sp>
      <p:sp>
        <p:nvSpPr>
          <p:cNvPr id="1021" name="Google Shape;1021;p41"/>
          <p:cNvSpPr/>
          <p:nvPr/>
        </p:nvSpPr>
        <p:spPr>
          <a:xfrm>
            <a:off x="8153400" y="3967282"/>
            <a:ext cx="1524000" cy="805180"/>
          </a:xfrm>
          <a:prstGeom prst="rect">
            <a:avLst/>
          </a:prstGeom>
          <a:solidFill>
            <a:srgbClr val="FFC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dk1"/>
                </a:solidFill>
                <a:latin typeface="Calibri"/>
                <a:ea typeface="Calibri"/>
                <a:cs typeface="Calibri"/>
                <a:sym typeface="Calibri"/>
              </a:rPr>
              <a:t>xfs</a:t>
            </a:r>
            <a:endParaRPr sz="1800">
              <a:solidFill>
                <a:schemeClr val="dk1"/>
              </a:solidFill>
            </a:endParaRPr>
          </a:p>
        </p:txBody>
      </p:sp>
      <p:sp>
        <p:nvSpPr>
          <p:cNvPr id="1022" name="Google Shape;1022;p41"/>
          <p:cNvSpPr/>
          <p:nvPr/>
        </p:nvSpPr>
        <p:spPr>
          <a:xfrm>
            <a:off x="14723786" y="8419898"/>
            <a:ext cx="1656854" cy="805180"/>
          </a:xfrm>
          <a:prstGeom prst="rect">
            <a:avLst/>
          </a:prstGeom>
          <a:solidFill>
            <a:srgbClr val="FFC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dk1"/>
                </a:solidFill>
                <a:latin typeface="Calibri"/>
                <a:ea typeface="Calibri"/>
                <a:cs typeface="Calibri"/>
                <a:sym typeface="Calibri"/>
              </a:rPr>
              <a:t>ubifs</a:t>
            </a:r>
            <a:endParaRPr sz="1800">
              <a:solidFill>
                <a:schemeClr val="dk1"/>
              </a:solidFill>
            </a:endParaRPr>
          </a:p>
        </p:txBody>
      </p:sp>
      <p:sp>
        <p:nvSpPr>
          <p:cNvPr id="1023" name="Google Shape;1023;p41"/>
          <p:cNvSpPr/>
          <p:nvPr/>
        </p:nvSpPr>
        <p:spPr>
          <a:xfrm>
            <a:off x="11658600" y="786973"/>
            <a:ext cx="789243" cy="2233851"/>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4" name="Google Shape;1024;p41"/>
          <p:cNvSpPr/>
          <p:nvPr/>
        </p:nvSpPr>
        <p:spPr>
          <a:xfrm>
            <a:off x="9337112" y="786973"/>
            <a:ext cx="1128089" cy="2229596"/>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5" name="Google Shape;1025;p41"/>
          <p:cNvSpPr/>
          <p:nvPr/>
        </p:nvSpPr>
        <p:spPr>
          <a:xfrm>
            <a:off x="10667279" y="786973"/>
            <a:ext cx="789243" cy="2229596"/>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500"/>
                                        <p:tgtEl>
                                          <p:spTgt spid="100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grpSp>
        <p:nvGrpSpPr>
          <p:cNvPr id="1031" name="Google Shape;1031;p42"/>
          <p:cNvGrpSpPr/>
          <p:nvPr/>
        </p:nvGrpSpPr>
        <p:grpSpPr>
          <a:xfrm>
            <a:off x="0" y="9430739"/>
            <a:ext cx="18288000" cy="856468"/>
            <a:chOff x="0" y="9430739"/>
            <a:chExt cx="18288000" cy="856468"/>
          </a:xfrm>
        </p:grpSpPr>
        <p:sp>
          <p:nvSpPr>
            <p:cNvPr id="1032" name="Google Shape;1032;p42"/>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33" name="Google Shape;1033;p42"/>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034" name="Google Shape;1034;p42"/>
          <p:cNvSpPr txBox="1"/>
          <p:nvPr/>
        </p:nvSpPr>
        <p:spPr>
          <a:xfrm>
            <a:off x="4301605" y="2400300"/>
            <a:ext cx="1046151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282</a:t>
            </a:r>
            <a:r>
              <a:rPr lang="en-US" sz="6000">
                <a:latin typeface="Teko"/>
                <a:ea typeface="Teko"/>
                <a:cs typeface="Teko"/>
                <a:sym typeface="Teko"/>
              </a:rPr>
              <a:t> likely-exploitable bugs from </a:t>
            </a:r>
            <a:r>
              <a:rPr lang="en-US" sz="6000">
                <a:solidFill>
                  <a:srgbClr val="C00000"/>
                </a:solidFill>
                <a:latin typeface="Teko"/>
                <a:ea typeface="Teko"/>
                <a:cs typeface="Teko"/>
                <a:sym typeface="Teko"/>
              </a:rPr>
              <a:t>upstream</a:t>
            </a:r>
            <a:endParaRPr/>
          </a:p>
        </p:txBody>
      </p:sp>
      <p:sp>
        <p:nvSpPr>
          <p:cNvPr id="1035" name="Google Shape;1035;p42"/>
          <p:cNvSpPr txBox="1"/>
          <p:nvPr/>
        </p:nvSpPr>
        <p:spPr>
          <a:xfrm>
            <a:off x="381000" y="342900"/>
            <a:ext cx="5093061"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Number Crunching</a:t>
            </a:r>
            <a:endParaRPr/>
          </a:p>
        </p:txBody>
      </p:sp>
      <p:sp>
        <p:nvSpPr>
          <p:cNvPr id="1036" name="Google Shape;1036;p42"/>
          <p:cNvSpPr txBox="1"/>
          <p:nvPr/>
        </p:nvSpPr>
        <p:spPr>
          <a:xfrm>
            <a:off x="1883517" y="5630248"/>
            <a:ext cx="359265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Use-After-Free Write</a:t>
            </a:r>
            <a:endParaRPr/>
          </a:p>
        </p:txBody>
      </p:sp>
      <p:sp>
        <p:nvSpPr>
          <p:cNvPr id="1037" name="Google Shape;1037;p42"/>
          <p:cNvSpPr txBox="1"/>
          <p:nvPr/>
        </p:nvSpPr>
        <p:spPr>
          <a:xfrm>
            <a:off x="1850860" y="8255561"/>
            <a:ext cx="352853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Out-Of-Bounds Write</a:t>
            </a:r>
            <a:endParaRPr/>
          </a:p>
        </p:txBody>
      </p:sp>
      <p:sp>
        <p:nvSpPr>
          <p:cNvPr id="1038" name="Google Shape;1038;p42"/>
          <p:cNvSpPr txBox="1"/>
          <p:nvPr/>
        </p:nvSpPr>
        <p:spPr>
          <a:xfrm>
            <a:off x="6934453" y="5630248"/>
            <a:ext cx="2148345"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Double-Free</a:t>
            </a:r>
            <a:endParaRPr/>
          </a:p>
        </p:txBody>
      </p:sp>
      <p:sp>
        <p:nvSpPr>
          <p:cNvPr id="1039" name="Google Shape;1039;p42"/>
          <p:cNvSpPr txBox="1"/>
          <p:nvPr/>
        </p:nvSpPr>
        <p:spPr>
          <a:xfrm>
            <a:off x="6198147" y="8262013"/>
            <a:ext cx="3738524"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Control Flow Hijacking</a:t>
            </a:r>
            <a:endParaRPr/>
          </a:p>
        </p:txBody>
      </p:sp>
      <p:sp>
        <p:nvSpPr>
          <p:cNvPr id="1040" name="Google Shape;1040;p42"/>
          <p:cNvSpPr txBox="1"/>
          <p:nvPr/>
        </p:nvSpPr>
        <p:spPr>
          <a:xfrm>
            <a:off x="10541083" y="5630248"/>
            <a:ext cx="6211957"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Arbitrary/Constrained address write</a:t>
            </a:r>
            <a:endParaRPr/>
          </a:p>
        </p:txBody>
      </p:sp>
      <p:sp>
        <p:nvSpPr>
          <p:cNvPr id="1041" name="Google Shape;1041;p42"/>
          <p:cNvSpPr txBox="1"/>
          <p:nvPr/>
        </p:nvSpPr>
        <p:spPr>
          <a:xfrm>
            <a:off x="10767908" y="8262013"/>
            <a:ext cx="5758308"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Arbitrary/Constrained Value write</a:t>
            </a:r>
            <a:endParaRPr/>
          </a:p>
        </p:txBody>
      </p:sp>
      <p:pic>
        <p:nvPicPr>
          <p:cNvPr descr="Grasshopper with solid fill" id="1042" name="Google Shape;1042;p42"/>
          <p:cNvPicPr preferRelativeResize="0"/>
          <p:nvPr/>
        </p:nvPicPr>
        <p:blipFill rotWithShape="1">
          <a:blip r:embed="rId4">
            <a:alphaModFix/>
          </a:blip>
          <a:srcRect b="0" l="0" r="0" t="0"/>
          <a:stretch/>
        </p:blipFill>
        <p:spPr>
          <a:xfrm>
            <a:off x="7042926" y="4052127"/>
            <a:ext cx="1582603" cy="1582603"/>
          </a:xfrm>
          <a:prstGeom prst="rect">
            <a:avLst/>
          </a:prstGeom>
          <a:noFill/>
          <a:ln>
            <a:noFill/>
          </a:ln>
        </p:spPr>
      </p:pic>
      <p:pic>
        <p:nvPicPr>
          <p:cNvPr descr="Spider with solid fill" id="1043" name="Google Shape;1043;p42"/>
          <p:cNvPicPr preferRelativeResize="0"/>
          <p:nvPr/>
        </p:nvPicPr>
        <p:blipFill rotWithShape="1">
          <a:blip r:embed="rId5">
            <a:alphaModFix/>
          </a:blip>
          <a:srcRect b="0" l="0" r="0" t="0"/>
          <a:stretch/>
        </p:blipFill>
        <p:spPr>
          <a:xfrm>
            <a:off x="2796695" y="3928091"/>
            <a:ext cx="1582604" cy="1582604"/>
          </a:xfrm>
          <a:prstGeom prst="rect">
            <a:avLst/>
          </a:prstGeom>
          <a:noFill/>
          <a:ln>
            <a:noFill/>
          </a:ln>
        </p:spPr>
      </p:pic>
      <p:pic>
        <p:nvPicPr>
          <p:cNvPr descr="Beetle with solid fill" id="1044" name="Google Shape;1044;p42"/>
          <p:cNvPicPr preferRelativeResize="0"/>
          <p:nvPr/>
        </p:nvPicPr>
        <p:blipFill rotWithShape="1">
          <a:blip r:embed="rId6">
            <a:alphaModFix/>
          </a:blip>
          <a:srcRect b="0" l="0" r="0" t="0"/>
          <a:stretch/>
        </p:blipFill>
        <p:spPr>
          <a:xfrm>
            <a:off x="7178803" y="6667407"/>
            <a:ext cx="1714693" cy="1714693"/>
          </a:xfrm>
          <a:prstGeom prst="rect">
            <a:avLst/>
          </a:prstGeom>
          <a:noFill/>
          <a:ln>
            <a:noFill/>
          </a:ln>
        </p:spPr>
      </p:pic>
      <p:pic>
        <p:nvPicPr>
          <p:cNvPr descr="Butterfly with solid fill" id="1045" name="Google Shape;1045;p42"/>
          <p:cNvPicPr preferRelativeResize="0"/>
          <p:nvPr/>
        </p:nvPicPr>
        <p:blipFill rotWithShape="1">
          <a:blip r:embed="rId7">
            <a:alphaModFix/>
          </a:blip>
          <a:srcRect b="0" l="0" r="0" t="0"/>
          <a:stretch/>
        </p:blipFill>
        <p:spPr>
          <a:xfrm>
            <a:off x="2685006" y="6616067"/>
            <a:ext cx="1828800" cy="1828800"/>
          </a:xfrm>
          <a:prstGeom prst="rect">
            <a:avLst/>
          </a:prstGeom>
          <a:noFill/>
          <a:ln>
            <a:noFill/>
          </a:ln>
        </p:spPr>
      </p:pic>
      <p:pic>
        <p:nvPicPr>
          <p:cNvPr descr="Mosquito with solid fill" id="1046" name="Google Shape;1046;p42"/>
          <p:cNvPicPr preferRelativeResize="0"/>
          <p:nvPr/>
        </p:nvPicPr>
        <p:blipFill rotWithShape="1">
          <a:blip r:embed="rId8">
            <a:alphaModFix/>
          </a:blip>
          <a:srcRect b="0" l="0" r="0" t="0"/>
          <a:stretch/>
        </p:blipFill>
        <p:spPr>
          <a:xfrm>
            <a:off x="12494400" y="6485585"/>
            <a:ext cx="1851035" cy="1851035"/>
          </a:xfrm>
          <a:prstGeom prst="rect">
            <a:avLst/>
          </a:prstGeom>
          <a:noFill/>
          <a:ln>
            <a:noFill/>
          </a:ln>
        </p:spPr>
      </p:pic>
      <p:pic>
        <p:nvPicPr>
          <p:cNvPr descr="Bee with solid fill" id="1047" name="Google Shape;1047;p42"/>
          <p:cNvPicPr preferRelativeResize="0"/>
          <p:nvPr/>
        </p:nvPicPr>
        <p:blipFill rotWithShape="1">
          <a:blip r:embed="rId9">
            <a:alphaModFix/>
          </a:blip>
          <a:srcRect b="0" l="0" r="0" t="0"/>
          <a:stretch/>
        </p:blipFill>
        <p:spPr>
          <a:xfrm>
            <a:off x="12573000" y="4036428"/>
            <a:ext cx="1817780" cy="18177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grpSp>
        <p:nvGrpSpPr>
          <p:cNvPr id="1053" name="Google Shape;1053;p43"/>
          <p:cNvGrpSpPr/>
          <p:nvPr/>
        </p:nvGrpSpPr>
        <p:grpSpPr>
          <a:xfrm>
            <a:off x="0" y="9430739"/>
            <a:ext cx="18288000" cy="856468"/>
            <a:chOff x="0" y="9430739"/>
            <a:chExt cx="18288000" cy="856468"/>
          </a:xfrm>
        </p:grpSpPr>
        <p:sp>
          <p:nvSpPr>
            <p:cNvPr id="1054" name="Google Shape;1054;p43"/>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55" name="Google Shape;1055;p43"/>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056" name="Google Shape;1056;p43"/>
          <p:cNvSpPr txBox="1"/>
          <p:nvPr/>
        </p:nvSpPr>
        <p:spPr>
          <a:xfrm>
            <a:off x="381000" y="342900"/>
            <a:ext cx="5093061"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Number Crunching</a:t>
            </a:r>
            <a:endParaRPr/>
          </a:p>
        </p:txBody>
      </p:sp>
      <p:sp>
        <p:nvSpPr>
          <p:cNvPr id="1057" name="Google Shape;1057;p43"/>
          <p:cNvSpPr txBox="1"/>
          <p:nvPr/>
        </p:nvSpPr>
        <p:spPr>
          <a:xfrm>
            <a:off x="12420600" y="1072886"/>
            <a:ext cx="4540025"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latin typeface="Teko"/>
                <a:ea typeface="Teko"/>
                <a:cs typeface="Teko"/>
                <a:sym typeface="Teko"/>
              </a:rPr>
              <a:t>282</a:t>
            </a:r>
            <a:r>
              <a:rPr lang="en-US" sz="4000">
                <a:latin typeface="Teko"/>
                <a:ea typeface="Teko"/>
                <a:cs typeface="Teko"/>
                <a:sym typeface="Teko"/>
              </a:rPr>
              <a:t> likely-exploitable bugs</a:t>
            </a:r>
            <a:endParaRPr/>
          </a:p>
        </p:txBody>
      </p:sp>
      <p:sp>
        <p:nvSpPr>
          <p:cNvPr id="1058" name="Google Shape;1058;p43"/>
          <p:cNvSpPr txBox="1"/>
          <p:nvPr/>
        </p:nvSpPr>
        <p:spPr>
          <a:xfrm>
            <a:off x="12115301" y="4939478"/>
            <a:ext cx="1314784"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latin typeface="Teko"/>
                <a:ea typeface="Teko"/>
                <a:cs typeface="Teko"/>
                <a:sym typeface="Teko"/>
              </a:rPr>
              <a:t>Ubuntu</a:t>
            </a:r>
            <a:endParaRPr/>
          </a:p>
          <a:p>
            <a:pPr indent="0" lvl="0" marL="0" rtl="0" algn="l">
              <a:lnSpc>
                <a:spcPct val="150000"/>
              </a:lnSpc>
              <a:spcBef>
                <a:spcPts val="0"/>
              </a:spcBef>
              <a:spcAft>
                <a:spcPts val="0"/>
              </a:spcAft>
              <a:buNone/>
            </a:pPr>
            <a:r>
              <a:rPr lang="en-US" sz="4000">
                <a:latin typeface="Teko"/>
                <a:ea typeface="Teko"/>
                <a:cs typeface="Teko"/>
                <a:sym typeface="Teko"/>
              </a:rPr>
              <a:t>Fedora</a:t>
            </a:r>
            <a:endParaRPr/>
          </a:p>
          <a:p>
            <a:pPr indent="0" lvl="0" marL="0" rtl="0" algn="l">
              <a:lnSpc>
                <a:spcPct val="150000"/>
              </a:lnSpc>
              <a:spcBef>
                <a:spcPts val="0"/>
              </a:spcBef>
              <a:spcAft>
                <a:spcPts val="0"/>
              </a:spcAft>
              <a:buNone/>
            </a:pPr>
            <a:r>
              <a:rPr lang="en-US" sz="4000">
                <a:latin typeface="Teko"/>
                <a:ea typeface="Teko"/>
                <a:cs typeface="Teko"/>
                <a:sym typeface="Teko"/>
              </a:rPr>
              <a:t>Debian</a:t>
            </a:r>
            <a:endParaRPr/>
          </a:p>
          <a:p>
            <a:pPr indent="0" lvl="0" marL="0" rtl="0" algn="l">
              <a:lnSpc>
                <a:spcPct val="150000"/>
              </a:lnSpc>
              <a:spcBef>
                <a:spcPts val="0"/>
              </a:spcBef>
              <a:spcAft>
                <a:spcPts val="0"/>
              </a:spcAft>
              <a:buNone/>
            </a:pPr>
            <a:r>
              <a:rPr lang="en-US" sz="4000">
                <a:latin typeface="Teko"/>
                <a:ea typeface="Teko"/>
                <a:cs typeface="Teko"/>
                <a:sym typeface="Teko"/>
              </a:rPr>
              <a:t>Suse</a:t>
            </a:r>
            <a:endParaRPr sz="4000">
              <a:latin typeface="Teko"/>
              <a:ea typeface="Teko"/>
              <a:cs typeface="Teko"/>
              <a:sym typeface="Teko"/>
            </a:endParaRPr>
          </a:p>
        </p:txBody>
      </p:sp>
      <p:sp>
        <p:nvSpPr>
          <p:cNvPr id="1059" name="Google Shape;1059;p43"/>
          <p:cNvSpPr txBox="1"/>
          <p:nvPr/>
        </p:nvSpPr>
        <p:spPr>
          <a:xfrm>
            <a:off x="14249400" y="4124798"/>
            <a:ext cx="2927404"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Root-Triggerable</a:t>
            </a:r>
            <a:endParaRPr/>
          </a:p>
        </p:txBody>
      </p:sp>
      <p:sp>
        <p:nvSpPr>
          <p:cNvPr id="1060" name="Google Shape;1060;p43"/>
          <p:cNvSpPr txBox="1"/>
          <p:nvPr/>
        </p:nvSpPr>
        <p:spPr>
          <a:xfrm>
            <a:off x="14325600" y="4971116"/>
            <a:ext cx="603050"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54</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48</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47</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27</a:t>
            </a:r>
            <a:endParaRPr/>
          </a:p>
        </p:txBody>
      </p:sp>
      <p:pic>
        <p:nvPicPr>
          <p:cNvPr id="1061" name="Google Shape;1061;p43"/>
          <p:cNvPicPr preferRelativeResize="0"/>
          <p:nvPr/>
        </p:nvPicPr>
        <p:blipFill rotWithShape="1">
          <a:blip r:embed="rId4">
            <a:alphaModFix/>
          </a:blip>
          <a:srcRect b="0" l="0" r="0" t="0"/>
          <a:stretch/>
        </p:blipFill>
        <p:spPr>
          <a:xfrm>
            <a:off x="497568" y="812631"/>
            <a:ext cx="10896600" cy="8494262"/>
          </a:xfrm>
          <a:prstGeom prst="rect">
            <a:avLst/>
          </a:prstGeom>
          <a:noFill/>
          <a:ln>
            <a:noFill/>
          </a:ln>
        </p:spPr>
      </p:pic>
      <p:sp>
        <p:nvSpPr>
          <p:cNvPr id="1062" name="Google Shape;1062;p43"/>
          <p:cNvSpPr txBox="1"/>
          <p:nvPr/>
        </p:nvSpPr>
        <p:spPr>
          <a:xfrm>
            <a:off x="16439984" y="4971116"/>
            <a:ext cx="606256"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82</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82</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84</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42</a:t>
            </a:r>
            <a:endParaRPr/>
          </a:p>
        </p:txBody>
      </p:sp>
      <p:sp>
        <p:nvSpPr>
          <p:cNvPr id="1063" name="Google Shape;1063;p43"/>
          <p:cNvSpPr/>
          <p:nvPr/>
        </p:nvSpPr>
        <p:spPr>
          <a:xfrm>
            <a:off x="15210624" y="6286500"/>
            <a:ext cx="1219200" cy="1143000"/>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Arrow: Clockwise curve with solid fill" id="1064" name="Google Shape;1064;p43"/>
          <p:cNvPicPr preferRelativeResize="0"/>
          <p:nvPr/>
        </p:nvPicPr>
        <p:blipFill rotWithShape="1">
          <a:blip r:embed="rId5">
            <a:alphaModFix/>
          </a:blip>
          <a:srcRect b="0" l="0" r="0" t="0"/>
          <a:stretch/>
        </p:blipFill>
        <p:spPr>
          <a:xfrm>
            <a:off x="5352714" y="252174"/>
            <a:ext cx="1828800" cy="1828800"/>
          </a:xfrm>
          <a:prstGeom prst="rect">
            <a:avLst/>
          </a:prstGeom>
          <a:noFill/>
          <a:ln>
            <a:noFill/>
          </a:ln>
        </p:spPr>
      </p:pic>
      <p:sp>
        <p:nvSpPr>
          <p:cNvPr id="1065" name="Google Shape;1065;p43"/>
          <p:cNvSpPr txBox="1"/>
          <p:nvPr/>
        </p:nvSpPr>
        <p:spPr>
          <a:xfrm>
            <a:off x="6634474" y="812631"/>
            <a:ext cx="4442242"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solidFill>
                  <a:srgbClr val="C00000"/>
                </a:solidFill>
                <a:latin typeface="Teko"/>
                <a:ea typeface="Teko"/>
                <a:cs typeface="Teko"/>
                <a:sym typeface="Teko"/>
              </a:rPr>
              <a:t>On average 65.9% more</a:t>
            </a:r>
            <a:endParaRPr/>
          </a:p>
        </p:txBody>
      </p:sp>
      <p:sp>
        <p:nvSpPr>
          <p:cNvPr id="1066" name="Google Shape;1066;p43"/>
          <p:cNvSpPr txBox="1"/>
          <p:nvPr/>
        </p:nvSpPr>
        <p:spPr>
          <a:xfrm>
            <a:off x="11912022" y="2770236"/>
            <a:ext cx="5702202"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On average </a:t>
            </a:r>
            <a:r>
              <a:rPr lang="en-US" sz="4000">
                <a:solidFill>
                  <a:srgbClr val="76923C"/>
                </a:solidFill>
                <a:latin typeface="Teko"/>
                <a:ea typeface="Teko"/>
                <a:cs typeface="Teko"/>
                <a:sym typeface="Teko"/>
              </a:rPr>
              <a:t>44</a:t>
            </a:r>
            <a:r>
              <a:rPr lang="en-US" sz="4000">
                <a:latin typeface="Teko"/>
                <a:ea typeface="Teko"/>
                <a:cs typeface="Teko"/>
                <a:sym typeface="Teko"/>
              </a:rPr>
              <a:t> out of </a:t>
            </a:r>
            <a:r>
              <a:rPr lang="en-US" sz="4000">
                <a:solidFill>
                  <a:srgbClr val="76923C"/>
                </a:solidFill>
                <a:latin typeface="Teko"/>
                <a:ea typeface="Teko"/>
                <a:cs typeface="Teko"/>
                <a:sym typeface="Teko"/>
              </a:rPr>
              <a:t>282</a:t>
            </a:r>
            <a:r>
              <a:rPr lang="en-US" sz="4000">
                <a:latin typeface="Teko"/>
                <a:ea typeface="Teko"/>
                <a:cs typeface="Teko"/>
                <a:sym typeface="Teko"/>
              </a:rPr>
              <a:t>  (</a:t>
            </a:r>
            <a:r>
              <a:rPr lang="en-US" sz="4000">
                <a:solidFill>
                  <a:srgbClr val="76923C"/>
                </a:solidFill>
                <a:latin typeface="Teko"/>
                <a:ea typeface="Teko"/>
                <a:cs typeface="Teko"/>
                <a:sym typeface="Teko"/>
              </a:rPr>
              <a:t>15.6</a:t>
            </a:r>
            <a:r>
              <a:rPr lang="en-US" sz="4000">
                <a:latin typeface="Teko"/>
                <a:ea typeface="Teko"/>
                <a:cs typeface="Teko"/>
                <a:sym typeface="Teko"/>
              </a:rPr>
              <a:t>%)</a:t>
            </a:r>
            <a:endParaRPr/>
          </a:p>
        </p:txBody>
      </p:sp>
      <p:sp>
        <p:nvSpPr>
          <p:cNvPr id="1067" name="Google Shape;1067;p43"/>
          <p:cNvSpPr txBox="1"/>
          <p:nvPr/>
        </p:nvSpPr>
        <p:spPr>
          <a:xfrm>
            <a:off x="11912022" y="2770236"/>
            <a:ext cx="5809604"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On average </a:t>
            </a:r>
            <a:r>
              <a:rPr lang="en-US" sz="4000">
                <a:solidFill>
                  <a:srgbClr val="C00000"/>
                </a:solidFill>
                <a:latin typeface="Teko"/>
                <a:ea typeface="Teko"/>
                <a:cs typeface="Teko"/>
                <a:sym typeface="Teko"/>
              </a:rPr>
              <a:t>73</a:t>
            </a:r>
            <a:r>
              <a:rPr lang="en-US" sz="4000">
                <a:latin typeface="Teko"/>
                <a:ea typeface="Teko"/>
                <a:cs typeface="Teko"/>
                <a:sym typeface="Teko"/>
              </a:rPr>
              <a:t> out of </a:t>
            </a:r>
            <a:r>
              <a:rPr lang="en-US" sz="4000">
                <a:solidFill>
                  <a:schemeClr val="dk1"/>
                </a:solidFill>
                <a:latin typeface="Teko"/>
                <a:ea typeface="Teko"/>
                <a:cs typeface="Teko"/>
                <a:sym typeface="Teko"/>
              </a:rPr>
              <a:t>282</a:t>
            </a:r>
            <a:r>
              <a:rPr lang="en-US" sz="4000">
                <a:latin typeface="Teko"/>
                <a:ea typeface="Teko"/>
                <a:cs typeface="Teko"/>
                <a:sym typeface="Teko"/>
              </a:rPr>
              <a:t>  (</a:t>
            </a:r>
            <a:r>
              <a:rPr lang="en-US" sz="4000">
                <a:solidFill>
                  <a:srgbClr val="C00000"/>
                </a:solidFill>
                <a:latin typeface="Teko"/>
                <a:ea typeface="Teko"/>
                <a:cs typeface="Teko"/>
                <a:sym typeface="Teko"/>
              </a:rPr>
              <a:t>25.8</a:t>
            </a:r>
            <a:r>
              <a:rPr lang="en-US" sz="4000">
                <a:latin typeface="Teko"/>
                <a:ea typeface="Teko"/>
                <a:cs typeface="Teko"/>
                <a:sym typeface="Tek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6"/>
                                        </p:tgtEl>
                                      </p:cBhvr>
                                    </p:animEffect>
                                    <p:set>
                                      <p:cBhvr>
                                        <p:cTn dur="1" fill="hold">
                                          <p:stCondLst>
                                            <p:cond delay="500"/>
                                          </p:stCondLst>
                                        </p:cTn>
                                        <p:tgtEl>
                                          <p:spTgt spid="106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5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064"/>
                                        </p:tgtEl>
                                      </p:cBhvr>
                                    </p:animEffect>
                                    <p:set>
                                      <p:cBhvr>
                                        <p:cTn dur="1" fill="hold">
                                          <p:stCondLst>
                                            <p:cond delay="1000"/>
                                          </p:stCondLst>
                                        </p:cTn>
                                        <p:tgtEl>
                                          <p:spTgt spid="10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44"/>
          <p:cNvGrpSpPr/>
          <p:nvPr/>
        </p:nvGrpSpPr>
        <p:grpSpPr>
          <a:xfrm>
            <a:off x="0" y="9430739"/>
            <a:ext cx="18288000" cy="856468"/>
            <a:chOff x="0" y="9430739"/>
            <a:chExt cx="18288000" cy="856468"/>
          </a:xfrm>
        </p:grpSpPr>
        <p:sp>
          <p:nvSpPr>
            <p:cNvPr id="1074" name="Google Shape;1074;p44"/>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75" name="Google Shape;1075;p44"/>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076" name="Google Shape;1076;p44"/>
          <p:cNvSpPr txBox="1"/>
          <p:nvPr/>
        </p:nvSpPr>
        <p:spPr>
          <a:xfrm>
            <a:off x="12420600" y="1072886"/>
            <a:ext cx="4540025"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latin typeface="Teko"/>
                <a:ea typeface="Teko"/>
                <a:cs typeface="Teko"/>
                <a:sym typeface="Teko"/>
              </a:rPr>
              <a:t>282</a:t>
            </a:r>
            <a:r>
              <a:rPr lang="en-US" sz="4000">
                <a:latin typeface="Teko"/>
                <a:ea typeface="Teko"/>
                <a:cs typeface="Teko"/>
                <a:sym typeface="Teko"/>
              </a:rPr>
              <a:t> likely-exploitable bugs</a:t>
            </a:r>
            <a:endParaRPr/>
          </a:p>
        </p:txBody>
      </p:sp>
      <p:sp>
        <p:nvSpPr>
          <p:cNvPr id="1077" name="Google Shape;1077;p44"/>
          <p:cNvSpPr txBox="1"/>
          <p:nvPr/>
        </p:nvSpPr>
        <p:spPr>
          <a:xfrm>
            <a:off x="12115301" y="4939478"/>
            <a:ext cx="1314784"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latin typeface="Teko"/>
                <a:ea typeface="Teko"/>
                <a:cs typeface="Teko"/>
                <a:sym typeface="Teko"/>
              </a:rPr>
              <a:t>Ubuntu</a:t>
            </a:r>
            <a:endParaRPr/>
          </a:p>
          <a:p>
            <a:pPr indent="0" lvl="0" marL="0" rtl="0" algn="l">
              <a:lnSpc>
                <a:spcPct val="150000"/>
              </a:lnSpc>
              <a:spcBef>
                <a:spcPts val="0"/>
              </a:spcBef>
              <a:spcAft>
                <a:spcPts val="0"/>
              </a:spcAft>
              <a:buNone/>
            </a:pPr>
            <a:r>
              <a:rPr lang="en-US" sz="4000">
                <a:latin typeface="Teko"/>
                <a:ea typeface="Teko"/>
                <a:cs typeface="Teko"/>
                <a:sym typeface="Teko"/>
              </a:rPr>
              <a:t>Fedora</a:t>
            </a:r>
            <a:endParaRPr/>
          </a:p>
          <a:p>
            <a:pPr indent="0" lvl="0" marL="0" rtl="0" algn="l">
              <a:lnSpc>
                <a:spcPct val="150000"/>
              </a:lnSpc>
              <a:spcBef>
                <a:spcPts val="0"/>
              </a:spcBef>
              <a:spcAft>
                <a:spcPts val="0"/>
              </a:spcAft>
              <a:buNone/>
            </a:pPr>
            <a:r>
              <a:rPr lang="en-US" sz="4000">
                <a:latin typeface="Teko"/>
                <a:ea typeface="Teko"/>
                <a:cs typeface="Teko"/>
                <a:sym typeface="Teko"/>
              </a:rPr>
              <a:t>Debian</a:t>
            </a:r>
            <a:endParaRPr/>
          </a:p>
          <a:p>
            <a:pPr indent="0" lvl="0" marL="0" rtl="0" algn="l">
              <a:lnSpc>
                <a:spcPct val="150000"/>
              </a:lnSpc>
              <a:spcBef>
                <a:spcPts val="0"/>
              </a:spcBef>
              <a:spcAft>
                <a:spcPts val="0"/>
              </a:spcAft>
              <a:buNone/>
            </a:pPr>
            <a:r>
              <a:rPr lang="en-US" sz="4000">
                <a:latin typeface="Teko"/>
                <a:ea typeface="Teko"/>
                <a:cs typeface="Teko"/>
                <a:sym typeface="Teko"/>
              </a:rPr>
              <a:t>Suse</a:t>
            </a:r>
            <a:endParaRPr sz="4000">
              <a:latin typeface="Teko"/>
              <a:ea typeface="Teko"/>
              <a:cs typeface="Teko"/>
              <a:sym typeface="Teko"/>
            </a:endParaRPr>
          </a:p>
        </p:txBody>
      </p:sp>
      <p:sp>
        <p:nvSpPr>
          <p:cNvPr id="1078" name="Google Shape;1078;p44"/>
          <p:cNvSpPr txBox="1"/>
          <p:nvPr/>
        </p:nvSpPr>
        <p:spPr>
          <a:xfrm>
            <a:off x="12748448" y="4124798"/>
            <a:ext cx="511390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Unprivileged-User-Triggerable</a:t>
            </a:r>
            <a:endParaRPr/>
          </a:p>
        </p:txBody>
      </p:sp>
      <p:sp>
        <p:nvSpPr>
          <p:cNvPr id="1079" name="Google Shape;1079;p44"/>
          <p:cNvSpPr txBox="1"/>
          <p:nvPr/>
        </p:nvSpPr>
        <p:spPr>
          <a:xfrm>
            <a:off x="14325600" y="4971116"/>
            <a:ext cx="401072"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1</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3</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3</a:t>
            </a:r>
            <a:endParaRPr/>
          </a:p>
          <a:p>
            <a:pPr indent="0" lvl="0" marL="0" rtl="0" algn="l">
              <a:lnSpc>
                <a:spcPct val="150000"/>
              </a:lnSpc>
              <a:spcBef>
                <a:spcPts val="0"/>
              </a:spcBef>
              <a:spcAft>
                <a:spcPts val="0"/>
              </a:spcAft>
              <a:buNone/>
            </a:pPr>
            <a:r>
              <a:rPr lang="en-US" sz="4000">
                <a:solidFill>
                  <a:srgbClr val="76923C"/>
                </a:solidFill>
                <a:latin typeface="Teko"/>
                <a:ea typeface="Teko"/>
                <a:cs typeface="Teko"/>
                <a:sym typeface="Teko"/>
              </a:rPr>
              <a:t>1</a:t>
            </a:r>
            <a:endParaRPr/>
          </a:p>
        </p:txBody>
      </p:sp>
      <p:pic>
        <p:nvPicPr>
          <p:cNvPr id="1080" name="Google Shape;1080;p44"/>
          <p:cNvPicPr preferRelativeResize="0"/>
          <p:nvPr/>
        </p:nvPicPr>
        <p:blipFill rotWithShape="1">
          <a:blip r:embed="rId4">
            <a:alphaModFix/>
          </a:blip>
          <a:srcRect b="0" l="0" r="0" t="0"/>
          <a:stretch/>
        </p:blipFill>
        <p:spPr>
          <a:xfrm>
            <a:off x="497568" y="812631"/>
            <a:ext cx="10896600" cy="8494262"/>
          </a:xfrm>
          <a:prstGeom prst="rect">
            <a:avLst/>
          </a:prstGeom>
          <a:noFill/>
          <a:ln>
            <a:noFill/>
          </a:ln>
        </p:spPr>
      </p:pic>
      <p:sp>
        <p:nvSpPr>
          <p:cNvPr id="1081" name="Google Shape;1081;p44"/>
          <p:cNvSpPr txBox="1"/>
          <p:nvPr/>
        </p:nvSpPr>
        <p:spPr>
          <a:xfrm>
            <a:off x="16439984" y="4971116"/>
            <a:ext cx="619080" cy="3664593"/>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35</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50</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31</a:t>
            </a:r>
            <a:endParaRPr/>
          </a:p>
          <a:p>
            <a:pPr indent="0" lvl="0" marL="0" rtl="0" algn="l">
              <a:lnSpc>
                <a:spcPct val="150000"/>
              </a:lnSpc>
              <a:spcBef>
                <a:spcPts val="0"/>
              </a:spcBef>
              <a:spcAft>
                <a:spcPts val="0"/>
              </a:spcAft>
              <a:buNone/>
            </a:pPr>
            <a:r>
              <a:rPr lang="en-US" sz="4000">
                <a:solidFill>
                  <a:srgbClr val="C00000"/>
                </a:solidFill>
                <a:latin typeface="Teko"/>
                <a:ea typeface="Teko"/>
                <a:cs typeface="Teko"/>
                <a:sym typeface="Teko"/>
              </a:rPr>
              <a:t>9</a:t>
            </a:r>
            <a:endParaRPr/>
          </a:p>
        </p:txBody>
      </p:sp>
      <p:sp>
        <p:nvSpPr>
          <p:cNvPr id="1082" name="Google Shape;1082;p44"/>
          <p:cNvSpPr/>
          <p:nvPr/>
        </p:nvSpPr>
        <p:spPr>
          <a:xfrm>
            <a:off x="15210624" y="6286500"/>
            <a:ext cx="1219200" cy="1143000"/>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83" name="Google Shape;1083;p44"/>
          <p:cNvSpPr txBox="1"/>
          <p:nvPr/>
        </p:nvSpPr>
        <p:spPr>
          <a:xfrm>
            <a:off x="381000" y="342900"/>
            <a:ext cx="5093061"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Number Crunching</a:t>
            </a:r>
            <a:endParaRPr/>
          </a:p>
        </p:txBody>
      </p:sp>
      <p:pic>
        <p:nvPicPr>
          <p:cNvPr descr="Arrow: Clockwise curve with solid fill" id="1084" name="Google Shape;1084;p44"/>
          <p:cNvPicPr preferRelativeResize="0"/>
          <p:nvPr/>
        </p:nvPicPr>
        <p:blipFill rotWithShape="1">
          <a:blip r:embed="rId5">
            <a:alphaModFix/>
          </a:blip>
          <a:srcRect b="0" l="0" r="0" t="0"/>
          <a:stretch/>
        </p:blipFill>
        <p:spPr>
          <a:xfrm>
            <a:off x="5352714" y="252174"/>
            <a:ext cx="1828800" cy="1828800"/>
          </a:xfrm>
          <a:prstGeom prst="rect">
            <a:avLst/>
          </a:prstGeom>
          <a:noFill/>
          <a:ln>
            <a:noFill/>
          </a:ln>
        </p:spPr>
      </p:pic>
      <p:sp>
        <p:nvSpPr>
          <p:cNvPr id="1085" name="Google Shape;1085;p44"/>
          <p:cNvSpPr txBox="1"/>
          <p:nvPr/>
        </p:nvSpPr>
        <p:spPr>
          <a:xfrm>
            <a:off x="6634474" y="812631"/>
            <a:ext cx="4466287"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solidFill>
                  <a:srgbClr val="C00000"/>
                </a:solidFill>
                <a:latin typeface="Teko"/>
                <a:ea typeface="Teko"/>
                <a:cs typeface="Teko"/>
                <a:sym typeface="Teko"/>
              </a:rPr>
              <a:t>On average 1450% more</a:t>
            </a:r>
            <a:endParaRPr/>
          </a:p>
        </p:txBody>
      </p:sp>
      <p:sp>
        <p:nvSpPr>
          <p:cNvPr id="1086" name="Google Shape;1086;p44"/>
          <p:cNvSpPr txBox="1"/>
          <p:nvPr/>
        </p:nvSpPr>
        <p:spPr>
          <a:xfrm>
            <a:off x="11912022" y="2770236"/>
            <a:ext cx="5809604"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On average </a:t>
            </a:r>
            <a:r>
              <a:rPr lang="en-US" sz="4000">
                <a:solidFill>
                  <a:srgbClr val="76923C"/>
                </a:solidFill>
                <a:latin typeface="Teko"/>
                <a:ea typeface="Teko"/>
                <a:cs typeface="Teko"/>
                <a:sym typeface="Teko"/>
              </a:rPr>
              <a:t>2</a:t>
            </a:r>
            <a:r>
              <a:rPr lang="en-US" sz="4000">
                <a:latin typeface="Teko"/>
                <a:ea typeface="Teko"/>
                <a:cs typeface="Teko"/>
                <a:sym typeface="Teko"/>
              </a:rPr>
              <a:t> out of </a:t>
            </a:r>
            <a:r>
              <a:rPr lang="en-US" sz="4000">
                <a:solidFill>
                  <a:schemeClr val="dk1"/>
                </a:solidFill>
                <a:latin typeface="Teko"/>
                <a:ea typeface="Teko"/>
                <a:cs typeface="Teko"/>
                <a:sym typeface="Teko"/>
              </a:rPr>
              <a:t>282</a:t>
            </a:r>
            <a:r>
              <a:rPr lang="en-US" sz="4000">
                <a:latin typeface="Teko"/>
                <a:ea typeface="Teko"/>
                <a:cs typeface="Teko"/>
                <a:sym typeface="Teko"/>
              </a:rPr>
              <a:t>  (</a:t>
            </a:r>
            <a:r>
              <a:rPr lang="en-US" sz="4000">
                <a:solidFill>
                  <a:srgbClr val="76923C"/>
                </a:solidFill>
                <a:latin typeface="Teko"/>
                <a:ea typeface="Teko"/>
                <a:cs typeface="Teko"/>
                <a:sym typeface="Teko"/>
              </a:rPr>
              <a:t>0.7</a:t>
            </a:r>
            <a:r>
              <a:rPr lang="en-US" sz="4000">
                <a:latin typeface="Teko"/>
                <a:ea typeface="Teko"/>
                <a:cs typeface="Teko"/>
                <a:sym typeface="Teko"/>
              </a:rPr>
              <a:t>%)</a:t>
            </a:r>
            <a:endParaRPr/>
          </a:p>
        </p:txBody>
      </p:sp>
      <p:sp>
        <p:nvSpPr>
          <p:cNvPr id="1087" name="Google Shape;1087;p44"/>
          <p:cNvSpPr txBox="1"/>
          <p:nvPr/>
        </p:nvSpPr>
        <p:spPr>
          <a:xfrm>
            <a:off x="11912022" y="2770236"/>
            <a:ext cx="5809604"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On average </a:t>
            </a:r>
            <a:r>
              <a:rPr lang="en-US" sz="4000">
                <a:solidFill>
                  <a:srgbClr val="C00000"/>
                </a:solidFill>
                <a:latin typeface="Teko"/>
                <a:ea typeface="Teko"/>
                <a:cs typeface="Teko"/>
                <a:sym typeface="Teko"/>
              </a:rPr>
              <a:t>31</a:t>
            </a:r>
            <a:r>
              <a:rPr lang="en-US" sz="4000">
                <a:latin typeface="Teko"/>
                <a:ea typeface="Teko"/>
                <a:cs typeface="Teko"/>
                <a:sym typeface="Teko"/>
              </a:rPr>
              <a:t> out of </a:t>
            </a:r>
            <a:r>
              <a:rPr lang="en-US" sz="4000">
                <a:solidFill>
                  <a:schemeClr val="dk1"/>
                </a:solidFill>
                <a:latin typeface="Teko"/>
                <a:ea typeface="Teko"/>
                <a:cs typeface="Teko"/>
                <a:sym typeface="Teko"/>
              </a:rPr>
              <a:t>282</a:t>
            </a:r>
            <a:r>
              <a:rPr lang="en-US" sz="4000">
                <a:latin typeface="Teko"/>
                <a:ea typeface="Teko"/>
                <a:cs typeface="Teko"/>
                <a:sym typeface="Teko"/>
              </a:rPr>
              <a:t>  (</a:t>
            </a:r>
            <a:r>
              <a:rPr lang="en-US" sz="4000">
                <a:solidFill>
                  <a:srgbClr val="C00000"/>
                </a:solidFill>
                <a:latin typeface="Teko"/>
                <a:ea typeface="Teko"/>
                <a:cs typeface="Teko"/>
                <a:sym typeface="Teko"/>
              </a:rPr>
              <a:t>25.8</a:t>
            </a:r>
            <a:r>
              <a:rPr lang="en-US" sz="4000">
                <a:latin typeface="Teko"/>
                <a:ea typeface="Teko"/>
                <a:cs typeface="Teko"/>
                <a:sym typeface="Tek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86"/>
                                        </p:tgtEl>
                                      </p:cBhvr>
                                    </p:animEffect>
                                    <p:set>
                                      <p:cBhvr>
                                        <p:cTn dur="1" fill="hold">
                                          <p:stCondLst>
                                            <p:cond delay="500"/>
                                          </p:stCondLst>
                                        </p:cTn>
                                        <p:tgtEl>
                                          <p:spTgt spid="10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500"/>
                                        <p:tgtEl>
                                          <p:spTgt spid="1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084"/>
                                        </p:tgtEl>
                                      </p:cBhvr>
                                    </p:animEffect>
                                    <p:set>
                                      <p:cBhvr>
                                        <p:cTn dur="1" fill="hold">
                                          <p:stCondLst>
                                            <p:cond delay="1000"/>
                                          </p:stCondLst>
                                        </p:cTn>
                                        <p:tgtEl>
                                          <p:spTgt spid="10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45"/>
          <p:cNvGrpSpPr/>
          <p:nvPr/>
        </p:nvGrpSpPr>
        <p:grpSpPr>
          <a:xfrm>
            <a:off x="0" y="9430739"/>
            <a:ext cx="18288000" cy="856468"/>
            <a:chOff x="0" y="9430739"/>
            <a:chExt cx="18288000" cy="856468"/>
          </a:xfrm>
        </p:grpSpPr>
        <p:sp>
          <p:nvSpPr>
            <p:cNvPr id="1094" name="Google Shape;1094;p45"/>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95" name="Google Shape;1095;p45"/>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096" name="Google Shape;1096;p45"/>
          <p:cNvSpPr txBox="1"/>
          <p:nvPr/>
        </p:nvSpPr>
        <p:spPr>
          <a:xfrm>
            <a:off x="381000" y="342900"/>
            <a:ext cx="5093061"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Number Crunching</a:t>
            </a:r>
            <a:endParaRPr/>
          </a:p>
        </p:txBody>
      </p:sp>
      <p:sp>
        <p:nvSpPr>
          <p:cNvPr id="1097" name="Google Shape;1097;p45"/>
          <p:cNvSpPr txBox="1"/>
          <p:nvPr/>
        </p:nvSpPr>
        <p:spPr>
          <a:xfrm>
            <a:off x="685800" y="2552700"/>
            <a:ext cx="1069524"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latin typeface="Teko"/>
                <a:ea typeface="Teko"/>
                <a:cs typeface="Teko"/>
                <a:sym typeface="Teko"/>
              </a:rPr>
              <a:t>Bug 1</a:t>
            </a:r>
            <a:endParaRPr/>
          </a:p>
        </p:txBody>
      </p:sp>
      <p:sp>
        <p:nvSpPr>
          <p:cNvPr id="1098" name="Google Shape;1098;p45"/>
          <p:cNvSpPr txBox="1"/>
          <p:nvPr/>
        </p:nvSpPr>
        <p:spPr>
          <a:xfrm>
            <a:off x="2135008" y="1760174"/>
            <a:ext cx="789867" cy="646331"/>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PoC</a:t>
            </a:r>
            <a:endParaRPr/>
          </a:p>
        </p:txBody>
      </p:sp>
      <p:pic>
        <p:nvPicPr>
          <p:cNvPr descr="Web design with solid fill" id="1099" name="Google Shape;1099;p45"/>
          <p:cNvPicPr preferRelativeResize="0"/>
          <p:nvPr/>
        </p:nvPicPr>
        <p:blipFill rotWithShape="1">
          <a:blip r:embed="rId4">
            <a:alphaModFix/>
          </a:blip>
          <a:srcRect b="0" l="0" r="0" t="0"/>
          <a:stretch/>
        </p:blipFill>
        <p:spPr>
          <a:xfrm>
            <a:off x="1905000" y="2324100"/>
            <a:ext cx="1199964" cy="1199964"/>
          </a:xfrm>
          <a:prstGeom prst="rect">
            <a:avLst/>
          </a:prstGeom>
          <a:noFill/>
          <a:ln>
            <a:noFill/>
          </a:ln>
        </p:spPr>
      </p:pic>
      <p:sp>
        <p:nvSpPr>
          <p:cNvPr id="1100" name="Google Shape;1100;p45"/>
          <p:cNvSpPr/>
          <p:nvPr/>
        </p:nvSpPr>
        <p:spPr>
          <a:xfrm>
            <a:off x="15468600" y="2324100"/>
            <a:ext cx="1828799" cy="1519127"/>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01" name="Google Shape;1101;p45"/>
          <p:cNvSpPr txBox="1"/>
          <p:nvPr/>
        </p:nvSpPr>
        <p:spPr>
          <a:xfrm>
            <a:off x="15773400" y="1677769"/>
            <a:ext cx="1045479" cy="646331"/>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Crash</a:t>
            </a:r>
            <a:endParaRPr/>
          </a:p>
        </p:txBody>
      </p:sp>
      <p:sp>
        <p:nvSpPr>
          <p:cNvPr id="1102" name="Google Shape;1102;p45"/>
          <p:cNvSpPr/>
          <p:nvPr/>
        </p:nvSpPr>
        <p:spPr>
          <a:xfrm>
            <a:off x="3315242" y="2617786"/>
            <a:ext cx="11963400"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03" name="Google Shape;1103;p45"/>
          <p:cNvSpPr/>
          <p:nvPr/>
        </p:nvSpPr>
        <p:spPr>
          <a:xfrm>
            <a:off x="5470306" y="1981129"/>
            <a:ext cx="8077200" cy="198120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04" name="Google Shape;1104;p45"/>
          <p:cNvSpPr txBox="1"/>
          <p:nvPr/>
        </p:nvSpPr>
        <p:spPr>
          <a:xfrm>
            <a:off x="7577421" y="2669074"/>
            <a:ext cx="1905000"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xfrm_user</a:t>
            </a:r>
            <a:endParaRPr sz="4000">
              <a:latin typeface="Teko"/>
              <a:ea typeface="Teko"/>
              <a:cs typeface="Teko"/>
              <a:sym typeface="Teko"/>
            </a:endParaRPr>
          </a:p>
        </p:txBody>
      </p:sp>
      <p:sp>
        <p:nvSpPr>
          <p:cNvPr id="1105" name="Google Shape;1105;p45"/>
          <p:cNvSpPr/>
          <p:nvPr/>
        </p:nvSpPr>
        <p:spPr>
          <a:xfrm>
            <a:off x="3315242" y="2607731"/>
            <a:ext cx="4072221"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06" name="Google Shape;1106;p45"/>
          <p:cNvSpPr txBox="1"/>
          <p:nvPr/>
        </p:nvSpPr>
        <p:spPr>
          <a:xfrm>
            <a:off x="659315" y="5191046"/>
            <a:ext cx="1175322"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latin typeface="Teko"/>
                <a:ea typeface="Teko"/>
                <a:cs typeface="Teko"/>
                <a:sym typeface="Teko"/>
              </a:rPr>
              <a:t>Bug 2</a:t>
            </a:r>
            <a:endParaRPr/>
          </a:p>
        </p:txBody>
      </p:sp>
      <p:sp>
        <p:nvSpPr>
          <p:cNvPr id="1107" name="Google Shape;1107;p45"/>
          <p:cNvSpPr txBox="1"/>
          <p:nvPr/>
        </p:nvSpPr>
        <p:spPr>
          <a:xfrm>
            <a:off x="2108523" y="4398520"/>
            <a:ext cx="789867" cy="646331"/>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PoC</a:t>
            </a:r>
            <a:endParaRPr/>
          </a:p>
        </p:txBody>
      </p:sp>
      <p:pic>
        <p:nvPicPr>
          <p:cNvPr descr="Web design with solid fill" id="1108" name="Google Shape;1108;p45"/>
          <p:cNvPicPr preferRelativeResize="0"/>
          <p:nvPr/>
        </p:nvPicPr>
        <p:blipFill rotWithShape="1">
          <a:blip r:embed="rId4">
            <a:alphaModFix/>
          </a:blip>
          <a:srcRect b="0" l="0" r="0" t="0"/>
          <a:stretch/>
        </p:blipFill>
        <p:spPr>
          <a:xfrm>
            <a:off x="1878515" y="4962446"/>
            <a:ext cx="1199964" cy="1199964"/>
          </a:xfrm>
          <a:prstGeom prst="rect">
            <a:avLst/>
          </a:prstGeom>
          <a:noFill/>
          <a:ln>
            <a:noFill/>
          </a:ln>
        </p:spPr>
      </p:pic>
      <p:sp>
        <p:nvSpPr>
          <p:cNvPr id="1109" name="Google Shape;1109;p45"/>
          <p:cNvSpPr/>
          <p:nvPr/>
        </p:nvSpPr>
        <p:spPr>
          <a:xfrm>
            <a:off x="15442115" y="4962446"/>
            <a:ext cx="1828799" cy="1519127"/>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10" name="Google Shape;1110;p45"/>
          <p:cNvSpPr txBox="1"/>
          <p:nvPr/>
        </p:nvSpPr>
        <p:spPr>
          <a:xfrm>
            <a:off x="15746915" y="4316115"/>
            <a:ext cx="1045479" cy="646331"/>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Crash</a:t>
            </a:r>
            <a:endParaRPr/>
          </a:p>
        </p:txBody>
      </p:sp>
      <p:sp>
        <p:nvSpPr>
          <p:cNvPr id="1111" name="Google Shape;1111;p45"/>
          <p:cNvSpPr/>
          <p:nvPr/>
        </p:nvSpPr>
        <p:spPr>
          <a:xfrm>
            <a:off x="3288757" y="5256132"/>
            <a:ext cx="11963400"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12" name="Google Shape;1112;p45"/>
          <p:cNvSpPr/>
          <p:nvPr/>
        </p:nvSpPr>
        <p:spPr>
          <a:xfrm>
            <a:off x="5443821" y="4619475"/>
            <a:ext cx="8077200" cy="198120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13" name="Google Shape;1113;p45"/>
          <p:cNvSpPr txBox="1"/>
          <p:nvPr/>
        </p:nvSpPr>
        <p:spPr>
          <a:xfrm>
            <a:off x="7550936" y="5307420"/>
            <a:ext cx="1905000"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rdma_ucm</a:t>
            </a:r>
            <a:endParaRPr sz="4000">
              <a:latin typeface="Teko"/>
              <a:ea typeface="Teko"/>
              <a:cs typeface="Teko"/>
              <a:sym typeface="Teko"/>
            </a:endParaRPr>
          </a:p>
        </p:txBody>
      </p:sp>
      <p:sp>
        <p:nvSpPr>
          <p:cNvPr id="1114" name="Google Shape;1114;p45"/>
          <p:cNvSpPr/>
          <p:nvPr/>
        </p:nvSpPr>
        <p:spPr>
          <a:xfrm>
            <a:off x="3288757" y="5246077"/>
            <a:ext cx="4072221"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15" name="Google Shape;1115;p45"/>
          <p:cNvSpPr txBox="1"/>
          <p:nvPr/>
        </p:nvSpPr>
        <p:spPr>
          <a:xfrm>
            <a:off x="685800" y="7623699"/>
            <a:ext cx="1184940" cy="707886"/>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4000">
                <a:latin typeface="Teko"/>
                <a:ea typeface="Teko"/>
                <a:cs typeface="Teko"/>
                <a:sym typeface="Teko"/>
              </a:rPr>
              <a:t>Bug 3</a:t>
            </a:r>
            <a:endParaRPr/>
          </a:p>
        </p:txBody>
      </p:sp>
      <p:sp>
        <p:nvSpPr>
          <p:cNvPr id="1116" name="Google Shape;1116;p45"/>
          <p:cNvSpPr txBox="1"/>
          <p:nvPr/>
        </p:nvSpPr>
        <p:spPr>
          <a:xfrm>
            <a:off x="2135008" y="6831173"/>
            <a:ext cx="789867" cy="646331"/>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PoC</a:t>
            </a:r>
            <a:endParaRPr/>
          </a:p>
        </p:txBody>
      </p:sp>
      <p:pic>
        <p:nvPicPr>
          <p:cNvPr descr="Web design with solid fill" id="1117" name="Google Shape;1117;p45"/>
          <p:cNvPicPr preferRelativeResize="0"/>
          <p:nvPr/>
        </p:nvPicPr>
        <p:blipFill rotWithShape="1">
          <a:blip r:embed="rId4">
            <a:alphaModFix/>
          </a:blip>
          <a:srcRect b="0" l="0" r="0" t="0"/>
          <a:stretch/>
        </p:blipFill>
        <p:spPr>
          <a:xfrm>
            <a:off x="1905000" y="7395099"/>
            <a:ext cx="1199964" cy="1199964"/>
          </a:xfrm>
          <a:prstGeom prst="rect">
            <a:avLst/>
          </a:prstGeom>
          <a:noFill/>
          <a:ln>
            <a:noFill/>
          </a:ln>
        </p:spPr>
      </p:pic>
      <p:sp>
        <p:nvSpPr>
          <p:cNvPr id="1118" name="Google Shape;1118;p45"/>
          <p:cNvSpPr/>
          <p:nvPr/>
        </p:nvSpPr>
        <p:spPr>
          <a:xfrm>
            <a:off x="15468600" y="7395099"/>
            <a:ext cx="1828799" cy="1519127"/>
          </a:xfrm>
          <a:prstGeom prst="irregularSeal1">
            <a:avLst/>
          </a:prstGeom>
          <a:solidFill>
            <a:srgbClr val="FFC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19" name="Google Shape;1119;p45"/>
          <p:cNvSpPr txBox="1"/>
          <p:nvPr/>
        </p:nvSpPr>
        <p:spPr>
          <a:xfrm>
            <a:off x="15773400" y="6748768"/>
            <a:ext cx="1045479" cy="646331"/>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dk1"/>
                </a:solidFill>
                <a:latin typeface="Teko"/>
                <a:ea typeface="Teko"/>
                <a:cs typeface="Teko"/>
                <a:sym typeface="Teko"/>
              </a:rPr>
              <a:t>Crash</a:t>
            </a:r>
            <a:endParaRPr/>
          </a:p>
        </p:txBody>
      </p:sp>
      <p:sp>
        <p:nvSpPr>
          <p:cNvPr id="1120" name="Google Shape;1120;p45"/>
          <p:cNvSpPr/>
          <p:nvPr/>
        </p:nvSpPr>
        <p:spPr>
          <a:xfrm>
            <a:off x="3315242" y="7688785"/>
            <a:ext cx="11963400"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21" name="Google Shape;1121;p45"/>
          <p:cNvSpPr/>
          <p:nvPr/>
        </p:nvSpPr>
        <p:spPr>
          <a:xfrm>
            <a:off x="5470306" y="7052128"/>
            <a:ext cx="8077200" cy="1981200"/>
          </a:xfrm>
          <a:prstGeom prst="mathMultiply">
            <a:avLst>
              <a:gd fmla="val 23520" name="adj1"/>
            </a:avLst>
          </a:prstGeom>
          <a:solidFill>
            <a:srgbClr val="C000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122" name="Google Shape;1122;p45"/>
          <p:cNvSpPr txBox="1"/>
          <p:nvPr/>
        </p:nvSpPr>
        <p:spPr>
          <a:xfrm>
            <a:off x="7577421" y="7740073"/>
            <a:ext cx="1905000"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ip6_tables</a:t>
            </a:r>
            <a:endParaRPr/>
          </a:p>
        </p:txBody>
      </p:sp>
      <p:sp>
        <p:nvSpPr>
          <p:cNvPr id="1123" name="Google Shape;1123;p45"/>
          <p:cNvSpPr/>
          <p:nvPr/>
        </p:nvSpPr>
        <p:spPr>
          <a:xfrm>
            <a:off x="3315242" y="7678730"/>
            <a:ext cx="4072221"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1124" name="Google Shape;1124;p45"/>
          <p:cNvPicPr preferRelativeResize="0"/>
          <p:nvPr/>
        </p:nvPicPr>
        <p:blipFill rotWithShape="1">
          <a:blip r:embed="rId5">
            <a:alphaModFix/>
          </a:blip>
          <a:srcRect b="0" l="0" r="0" t="0"/>
          <a:stretch/>
        </p:blipFill>
        <p:spPr>
          <a:xfrm>
            <a:off x="2924875" y="1580964"/>
            <a:ext cx="12867933" cy="747515"/>
          </a:xfrm>
          <a:prstGeom prst="rect">
            <a:avLst/>
          </a:prstGeom>
          <a:noFill/>
          <a:ln cap="flat" cmpd="sng" w="38100">
            <a:solidFill>
              <a:srgbClr val="76923C"/>
            </a:solidFill>
            <a:prstDash val="solid"/>
            <a:round/>
            <a:headEnd len="sm" w="sm" type="none"/>
            <a:tailEnd len="sm" w="sm" type="none"/>
          </a:ln>
        </p:spPr>
      </p:pic>
      <p:sp>
        <p:nvSpPr>
          <p:cNvPr id="1125" name="Google Shape;1125;p45"/>
          <p:cNvSpPr/>
          <p:nvPr/>
        </p:nvSpPr>
        <p:spPr>
          <a:xfrm>
            <a:off x="9685563" y="2617786"/>
            <a:ext cx="5566594"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1126" name="Google Shape;1126;p45"/>
          <p:cNvPicPr preferRelativeResize="0"/>
          <p:nvPr/>
        </p:nvPicPr>
        <p:blipFill rotWithShape="1">
          <a:blip r:embed="rId6">
            <a:alphaModFix/>
          </a:blip>
          <a:srcRect b="0" l="0" r="0" t="0"/>
          <a:stretch/>
        </p:blipFill>
        <p:spPr>
          <a:xfrm>
            <a:off x="4973438" y="1573661"/>
            <a:ext cx="8990571" cy="7333145"/>
          </a:xfrm>
          <a:prstGeom prst="rect">
            <a:avLst/>
          </a:prstGeom>
          <a:noFill/>
          <a:ln>
            <a:noFill/>
          </a:ln>
        </p:spPr>
      </p:pic>
      <p:sp>
        <p:nvSpPr>
          <p:cNvPr id="1127" name="Google Shape;1127;p45"/>
          <p:cNvSpPr/>
          <p:nvPr/>
        </p:nvSpPr>
        <p:spPr>
          <a:xfrm>
            <a:off x="9685563" y="5241551"/>
            <a:ext cx="5566594"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1128" name="Google Shape;1128;p45"/>
          <p:cNvPicPr preferRelativeResize="0"/>
          <p:nvPr/>
        </p:nvPicPr>
        <p:blipFill rotWithShape="1">
          <a:blip r:embed="rId7">
            <a:alphaModFix/>
          </a:blip>
          <a:srcRect b="0" l="0" r="0" t="0"/>
          <a:stretch/>
        </p:blipFill>
        <p:spPr>
          <a:xfrm>
            <a:off x="5623737" y="114828"/>
            <a:ext cx="7190204" cy="9929328"/>
          </a:xfrm>
          <a:prstGeom prst="rect">
            <a:avLst/>
          </a:prstGeom>
          <a:noFill/>
          <a:ln>
            <a:noFill/>
          </a:ln>
        </p:spPr>
      </p:pic>
      <p:sp>
        <p:nvSpPr>
          <p:cNvPr id="1129" name="Google Shape;1129;p45"/>
          <p:cNvSpPr/>
          <p:nvPr/>
        </p:nvSpPr>
        <p:spPr>
          <a:xfrm>
            <a:off x="9724817" y="7678730"/>
            <a:ext cx="5566594" cy="707886"/>
          </a:xfrm>
          <a:prstGeom prst="rightArrow">
            <a:avLst>
              <a:gd fmla="val 50000" name="adj1"/>
              <a:gd fmla="val 50000" name="adj2"/>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500"/>
                                  </p:stCondLst>
                                  <p:childTnLst>
                                    <p:set>
                                      <p:cBhvr>
                                        <p:cTn dur="1" fill="hold">
                                          <p:stCondLst>
                                            <p:cond delay="1"/>
                                          </p:stCondLst>
                                        </p:cTn>
                                        <p:tgtEl>
                                          <p:spTgt spid="1102"/>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1103"/>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1111"/>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1112"/>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1120"/>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11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5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4"/>
                                        </p:tgtEl>
                                      </p:cBhvr>
                                    </p:animEffect>
                                    <p:set>
                                      <p:cBhvr>
                                        <p:cTn dur="1" fill="hold">
                                          <p:stCondLst>
                                            <p:cond delay="500"/>
                                          </p:stCondLst>
                                        </p:cTn>
                                        <p:tgtEl>
                                          <p:spTgt spid="112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6"/>
                                        </p:tgtEl>
                                      </p:cBhvr>
                                    </p:animEffect>
                                    <p:set>
                                      <p:cBhvr>
                                        <p:cTn dur="1" fill="hold">
                                          <p:stCondLst>
                                            <p:cond delay="500"/>
                                          </p:stCondLst>
                                        </p:cTn>
                                        <p:tgtEl>
                                          <p:spTgt spid="112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500"/>
                                        <p:tgtEl>
                                          <p:spTgt spid="1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8"/>
                                        </p:tgtEl>
                                      </p:cBhvr>
                                    </p:animEffect>
                                    <p:set>
                                      <p:cBhvr>
                                        <p:cTn dur="1" fill="hold">
                                          <p:stCondLst>
                                            <p:cond delay="500"/>
                                          </p:stCondLst>
                                        </p:cTn>
                                        <p:tgtEl>
                                          <p:spTgt spid="112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pic>
        <p:nvPicPr>
          <p:cNvPr id="111" name="Google Shape;111;p10"/>
          <p:cNvPicPr preferRelativeResize="0"/>
          <p:nvPr/>
        </p:nvPicPr>
        <p:blipFill rotWithShape="1">
          <a:blip r:embed="rId3">
            <a:alphaModFix/>
          </a:blip>
          <a:srcRect b="0" l="0" r="0" t="0"/>
          <a:stretch/>
        </p:blipFill>
        <p:spPr>
          <a:xfrm>
            <a:off x="823024" y="2195992"/>
            <a:ext cx="4847159" cy="5457825"/>
          </a:xfrm>
          <a:prstGeom prst="rect">
            <a:avLst/>
          </a:prstGeom>
          <a:noFill/>
          <a:ln>
            <a:noFill/>
          </a:ln>
        </p:spPr>
      </p:pic>
      <p:pic>
        <p:nvPicPr>
          <p:cNvPr id="112" name="Google Shape;112;p10"/>
          <p:cNvPicPr preferRelativeResize="0"/>
          <p:nvPr/>
        </p:nvPicPr>
        <p:blipFill rotWithShape="1">
          <a:blip r:embed="rId4">
            <a:alphaModFix/>
          </a:blip>
          <a:srcRect b="0" l="0" r="0" t="0"/>
          <a:stretch/>
        </p:blipFill>
        <p:spPr>
          <a:xfrm>
            <a:off x="0" y="9258300"/>
            <a:ext cx="18287999" cy="1028699"/>
          </a:xfrm>
          <a:prstGeom prst="rect">
            <a:avLst/>
          </a:prstGeom>
          <a:noFill/>
          <a:ln>
            <a:noFill/>
          </a:ln>
        </p:spPr>
      </p:pic>
      <p:sp>
        <p:nvSpPr>
          <p:cNvPr id="113" name="Google Shape;113;p10"/>
          <p:cNvSpPr txBox="1"/>
          <p:nvPr/>
        </p:nvSpPr>
        <p:spPr>
          <a:xfrm>
            <a:off x="381000" y="342900"/>
            <a:ext cx="5824030"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Is Linux Kernel Safe ?</a:t>
            </a:r>
            <a:endParaRPr/>
          </a:p>
        </p:txBody>
      </p:sp>
      <p:pic>
        <p:nvPicPr>
          <p:cNvPr id="114" name="Google Shape;114;p10"/>
          <p:cNvPicPr preferRelativeResize="0"/>
          <p:nvPr/>
        </p:nvPicPr>
        <p:blipFill rotWithShape="1">
          <a:blip r:embed="rId5">
            <a:alphaModFix/>
          </a:blip>
          <a:srcRect b="0" l="0" r="0" t="0"/>
          <a:stretch/>
        </p:blipFill>
        <p:spPr>
          <a:xfrm rot="656766">
            <a:off x="2514600" y="3695700"/>
            <a:ext cx="3819525" cy="73342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15" name="Google Shape;115;p10"/>
          <p:cNvPicPr preferRelativeResize="0"/>
          <p:nvPr/>
        </p:nvPicPr>
        <p:blipFill rotWithShape="1">
          <a:blip r:embed="rId6">
            <a:alphaModFix/>
          </a:blip>
          <a:srcRect b="0" l="0" r="0" t="0"/>
          <a:stretch/>
        </p:blipFill>
        <p:spPr>
          <a:xfrm rot="-1270977">
            <a:off x="3284285" y="5057057"/>
            <a:ext cx="4486275" cy="79057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16" name="Google Shape;116;p10"/>
          <p:cNvPicPr preferRelativeResize="0"/>
          <p:nvPr/>
        </p:nvPicPr>
        <p:blipFill rotWithShape="1">
          <a:blip r:embed="rId7">
            <a:alphaModFix/>
          </a:blip>
          <a:srcRect b="0" l="0" r="0" t="0"/>
          <a:stretch/>
        </p:blipFill>
        <p:spPr>
          <a:xfrm>
            <a:off x="6413700" y="3451755"/>
            <a:ext cx="4514850" cy="85725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17" name="Google Shape;117;p10"/>
          <p:cNvPicPr preferRelativeResize="0"/>
          <p:nvPr/>
        </p:nvPicPr>
        <p:blipFill rotWithShape="1">
          <a:blip r:embed="rId8">
            <a:alphaModFix/>
          </a:blip>
          <a:srcRect b="0" l="0" r="0" t="0"/>
          <a:stretch/>
        </p:blipFill>
        <p:spPr>
          <a:xfrm rot="2609011">
            <a:off x="7086302" y="4969935"/>
            <a:ext cx="4171950" cy="82867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18" name="Google Shape;118;p10"/>
          <p:cNvPicPr preferRelativeResize="0"/>
          <p:nvPr/>
        </p:nvPicPr>
        <p:blipFill rotWithShape="1">
          <a:blip r:embed="rId9">
            <a:alphaModFix/>
          </a:blip>
          <a:srcRect b="0" l="0" r="0" t="0"/>
          <a:stretch/>
        </p:blipFill>
        <p:spPr>
          <a:xfrm rot="-542241">
            <a:off x="6244694" y="5236755"/>
            <a:ext cx="3733800" cy="8001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19" name="Google Shape;119;p10"/>
          <p:cNvPicPr preferRelativeResize="0"/>
          <p:nvPr/>
        </p:nvPicPr>
        <p:blipFill rotWithShape="1">
          <a:blip r:embed="rId10">
            <a:alphaModFix/>
          </a:blip>
          <a:srcRect b="0" l="0" r="0" t="0"/>
          <a:stretch/>
        </p:blipFill>
        <p:spPr>
          <a:xfrm rot="450597">
            <a:off x="9208527" y="4317931"/>
            <a:ext cx="4029075" cy="81915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20" name="Google Shape;120;p10"/>
          <p:cNvPicPr preferRelativeResize="0"/>
          <p:nvPr/>
        </p:nvPicPr>
        <p:blipFill rotWithShape="1">
          <a:blip r:embed="rId11">
            <a:alphaModFix/>
          </a:blip>
          <a:srcRect b="0" l="0" r="0" t="0"/>
          <a:stretch/>
        </p:blipFill>
        <p:spPr>
          <a:xfrm rot="-245869">
            <a:off x="10640235" y="5938830"/>
            <a:ext cx="4038600" cy="88582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21" name="Google Shape;121;p10"/>
          <p:cNvPicPr preferRelativeResize="0"/>
          <p:nvPr/>
        </p:nvPicPr>
        <p:blipFill rotWithShape="1">
          <a:blip r:embed="rId12">
            <a:alphaModFix/>
          </a:blip>
          <a:srcRect b="0" l="0" r="0" t="0"/>
          <a:stretch/>
        </p:blipFill>
        <p:spPr>
          <a:xfrm>
            <a:off x="11439469" y="5134935"/>
            <a:ext cx="4686300" cy="9144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122" name="Google Shape;122;p10"/>
          <p:cNvPicPr preferRelativeResize="0"/>
          <p:nvPr/>
        </p:nvPicPr>
        <p:blipFill rotWithShape="1">
          <a:blip r:embed="rId13">
            <a:alphaModFix/>
          </a:blip>
          <a:srcRect b="0" l="0" r="0" t="0"/>
          <a:stretch/>
        </p:blipFill>
        <p:spPr>
          <a:xfrm>
            <a:off x="13152939" y="584606"/>
            <a:ext cx="3028949" cy="3028949"/>
          </a:xfrm>
          <a:prstGeom prst="rect">
            <a:avLst/>
          </a:prstGeom>
          <a:noFill/>
          <a:ln>
            <a:noFill/>
          </a:ln>
        </p:spPr>
      </p:pic>
      <p:pic>
        <p:nvPicPr>
          <p:cNvPr descr="A cartoon of a spear&#10;&#10;Description automatically generated" id="123" name="Google Shape;123;p10"/>
          <p:cNvPicPr preferRelativeResize="0"/>
          <p:nvPr/>
        </p:nvPicPr>
        <p:blipFill rotWithShape="1">
          <a:blip r:embed="rId14">
            <a:alphaModFix/>
          </a:blip>
          <a:srcRect b="0" l="0" r="0" t="0"/>
          <a:stretch/>
        </p:blipFill>
        <p:spPr>
          <a:xfrm rot="-1397680">
            <a:off x="12336528" y="252691"/>
            <a:ext cx="4401948" cy="4401948"/>
          </a:xfrm>
          <a:prstGeom prst="rect">
            <a:avLst/>
          </a:prstGeom>
          <a:noFill/>
          <a:ln>
            <a:noFill/>
          </a:ln>
        </p:spPr>
      </p:pic>
      <p:pic>
        <p:nvPicPr>
          <p:cNvPr descr="A black and white logo&#10;&#10;Description automatically generated" id="124" name="Google Shape;124;p10"/>
          <p:cNvPicPr preferRelativeResize="0"/>
          <p:nvPr/>
        </p:nvPicPr>
        <p:blipFill rotWithShape="1">
          <a:blip r:embed="rId15">
            <a:alphaModFix/>
          </a:blip>
          <a:srcRect b="0" l="0" r="0" t="0"/>
          <a:stretch/>
        </p:blipFill>
        <p:spPr>
          <a:xfrm rot="479396">
            <a:off x="13777243" y="1038200"/>
            <a:ext cx="2029924" cy="745428"/>
          </a:xfrm>
          <a:prstGeom prst="rect">
            <a:avLst/>
          </a:prstGeom>
          <a:noFill/>
          <a:ln>
            <a:noFill/>
          </a:ln>
        </p:spPr>
      </p:pic>
      <p:sp>
        <p:nvSpPr>
          <p:cNvPr id="125" name="Google Shape;125;p10"/>
          <p:cNvSpPr txBox="1"/>
          <p:nvPr/>
        </p:nvSpPr>
        <p:spPr>
          <a:xfrm>
            <a:off x="14075984" y="4168002"/>
            <a:ext cx="125867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Syzbot</a:t>
            </a:r>
            <a:endParaRPr sz="1800">
              <a:latin typeface="Teko"/>
              <a:ea typeface="Teko"/>
              <a:cs typeface="Teko"/>
              <a:sym typeface="Teko"/>
            </a:endParaRPr>
          </a:p>
        </p:txBody>
      </p:sp>
      <p:sp>
        <p:nvSpPr>
          <p:cNvPr id="126" name="Google Shape;126;p10"/>
          <p:cNvSpPr txBox="1"/>
          <p:nvPr/>
        </p:nvSpPr>
        <p:spPr>
          <a:xfrm>
            <a:off x="16411445" y="3149739"/>
            <a:ext cx="164820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Syzkaller</a:t>
            </a:r>
            <a:endParaRPr sz="1800">
              <a:latin typeface="Teko"/>
              <a:ea typeface="Teko"/>
              <a:cs typeface="Teko"/>
              <a:sym typeface="Teko"/>
            </a:endParaRPr>
          </a:p>
        </p:txBody>
      </p:sp>
      <p:sp>
        <p:nvSpPr>
          <p:cNvPr id="127" name="Google Shape;127;p10"/>
          <p:cNvSpPr txBox="1"/>
          <p:nvPr/>
        </p:nvSpPr>
        <p:spPr>
          <a:xfrm>
            <a:off x="16411445" y="4115794"/>
            <a:ext cx="164820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Syzkaller</a:t>
            </a:r>
            <a:endParaRPr sz="1800">
              <a:latin typeface="Teko"/>
              <a:ea typeface="Teko"/>
              <a:cs typeface="Teko"/>
              <a:sym typeface="Teko"/>
            </a:endParaRPr>
          </a:p>
        </p:txBody>
      </p:sp>
      <p:sp>
        <p:nvSpPr>
          <p:cNvPr id="128" name="Google Shape;128;p10"/>
          <p:cNvSpPr txBox="1"/>
          <p:nvPr/>
        </p:nvSpPr>
        <p:spPr>
          <a:xfrm>
            <a:off x="16411445" y="5192582"/>
            <a:ext cx="164820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Syzkaller</a:t>
            </a:r>
            <a:endParaRPr sz="1800">
              <a:latin typeface="Teko"/>
              <a:ea typeface="Teko"/>
              <a:cs typeface="Teko"/>
              <a:sym typeface="Teko"/>
            </a:endParaRPr>
          </a:p>
        </p:txBody>
      </p:sp>
      <p:sp>
        <p:nvSpPr>
          <p:cNvPr id="129" name="Google Shape;129;p10"/>
          <p:cNvSpPr/>
          <p:nvPr/>
        </p:nvSpPr>
        <p:spPr>
          <a:xfrm>
            <a:off x="15616763" y="3451755"/>
            <a:ext cx="630699" cy="2140380"/>
          </a:xfrm>
          <a:prstGeom prst="leftBrace">
            <a:avLst>
              <a:gd fmla="val 8333"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grpSp>
        <p:nvGrpSpPr>
          <p:cNvPr id="1135" name="Google Shape;1135;p46"/>
          <p:cNvGrpSpPr/>
          <p:nvPr/>
        </p:nvGrpSpPr>
        <p:grpSpPr>
          <a:xfrm>
            <a:off x="0" y="9430739"/>
            <a:ext cx="18288000" cy="856468"/>
            <a:chOff x="0" y="9430739"/>
            <a:chExt cx="18288000" cy="856468"/>
          </a:xfrm>
        </p:grpSpPr>
        <p:sp>
          <p:nvSpPr>
            <p:cNvPr id="1136" name="Google Shape;1136;p46"/>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137" name="Google Shape;1137;p46"/>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138" name="Google Shape;1138;p46"/>
          <p:cNvSpPr txBox="1"/>
          <p:nvPr/>
        </p:nvSpPr>
        <p:spPr>
          <a:xfrm>
            <a:off x="381000" y="342900"/>
            <a:ext cx="271901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Takeaway</a:t>
            </a:r>
            <a:endParaRPr/>
          </a:p>
        </p:txBody>
      </p:sp>
      <p:sp>
        <p:nvSpPr>
          <p:cNvPr id="1139" name="Google Shape;1139;p46"/>
          <p:cNvSpPr txBox="1"/>
          <p:nvPr/>
        </p:nvSpPr>
        <p:spPr>
          <a:xfrm>
            <a:off x="985479" y="1616322"/>
            <a:ext cx="6405921"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Fuzzing is efficient on </a:t>
            </a:r>
            <a:r>
              <a:rPr lang="en-US" sz="4000">
                <a:solidFill>
                  <a:srgbClr val="C00000"/>
                </a:solidFill>
                <a:latin typeface="Teko"/>
                <a:ea typeface="Teko"/>
                <a:cs typeface="Teko"/>
                <a:sym typeface="Teko"/>
              </a:rPr>
              <a:t>upstream</a:t>
            </a:r>
            <a:r>
              <a:rPr lang="en-US" sz="4000">
                <a:latin typeface="Teko"/>
                <a:ea typeface="Teko"/>
                <a:cs typeface="Teko"/>
                <a:sym typeface="Teko"/>
              </a:rPr>
              <a:t> kernel</a:t>
            </a:r>
            <a:endParaRPr/>
          </a:p>
        </p:txBody>
      </p:sp>
      <p:sp>
        <p:nvSpPr>
          <p:cNvPr id="1140" name="Google Shape;1140;p46"/>
          <p:cNvSpPr txBox="1"/>
          <p:nvPr/>
        </p:nvSpPr>
        <p:spPr>
          <a:xfrm>
            <a:off x="8487075" y="672898"/>
            <a:ext cx="923361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Upstream</a:t>
            </a:r>
            <a:r>
              <a:rPr lang="en-US" sz="4000">
                <a:latin typeface="Teko"/>
                <a:ea typeface="Teko"/>
                <a:cs typeface="Teko"/>
                <a:sym typeface="Teko"/>
              </a:rPr>
              <a:t> and </a:t>
            </a:r>
            <a:r>
              <a:rPr lang="en-US" sz="4000">
                <a:solidFill>
                  <a:srgbClr val="76923C"/>
                </a:solidFill>
                <a:latin typeface="Teko"/>
                <a:ea typeface="Teko"/>
                <a:cs typeface="Teko"/>
                <a:sym typeface="Teko"/>
              </a:rPr>
              <a:t>downstream</a:t>
            </a:r>
            <a:r>
              <a:rPr lang="en-US" sz="4000">
                <a:latin typeface="Teko"/>
                <a:ea typeface="Teko"/>
                <a:cs typeface="Teko"/>
                <a:sym typeface="Teko"/>
              </a:rPr>
              <a:t> have different environments</a:t>
            </a:r>
            <a:endParaRPr/>
          </a:p>
        </p:txBody>
      </p:sp>
      <p:sp>
        <p:nvSpPr>
          <p:cNvPr id="1141" name="Google Shape;1141;p46"/>
          <p:cNvSpPr txBox="1"/>
          <p:nvPr/>
        </p:nvSpPr>
        <p:spPr>
          <a:xfrm>
            <a:off x="8487075" y="2126713"/>
            <a:ext cx="8610049"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latin typeface="Teko"/>
                <a:ea typeface="Teko"/>
                <a:cs typeface="Teko"/>
                <a:sym typeface="Teko"/>
              </a:rPr>
              <a:t>Fuzzing neglects </a:t>
            </a:r>
            <a:r>
              <a:rPr lang="en-US" sz="4000">
                <a:solidFill>
                  <a:srgbClr val="C00000"/>
                </a:solidFill>
                <a:latin typeface="Teko"/>
                <a:ea typeface="Teko"/>
                <a:cs typeface="Teko"/>
                <a:sym typeface="Teko"/>
              </a:rPr>
              <a:t>privilege</a:t>
            </a:r>
            <a:r>
              <a:rPr lang="en-US" sz="4000">
                <a:latin typeface="Teko"/>
                <a:ea typeface="Teko"/>
                <a:cs typeface="Teko"/>
                <a:sym typeface="Teko"/>
              </a:rPr>
              <a:t> and </a:t>
            </a:r>
            <a:r>
              <a:rPr lang="en-US" sz="4000">
                <a:solidFill>
                  <a:srgbClr val="76923C"/>
                </a:solidFill>
                <a:latin typeface="Teko"/>
                <a:ea typeface="Teko"/>
                <a:cs typeface="Teko"/>
                <a:sym typeface="Teko"/>
              </a:rPr>
              <a:t>environment</a:t>
            </a:r>
            <a:r>
              <a:rPr lang="en-US" sz="4000">
                <a:latin typeface="Teko"/>
                <a:ea typeface="Teko"/>
                <a:cs typeface="Teko"/>
                <a:sym typeface="Teko"/>
              </a:rPr>
              <a:t> factors  </a:t>
            </a:r>
            <a:endParaRPr/>
          </a:p>
        </p:txBody>
      </p:sp>
      <p:sp>
        <p:nvSpPr>
          <p:cNvPr id="1142" name="Google Shape;1142;p46"/>
          <p:cNvSpPr txBox="1"/>
          <p:nvPr/>
        </p:nvSpPr>
        <p:spPr>
          <a:xfrm>
            <a:off x="392151" y="3383702"/>
            <a:ext cx="8422498"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Fuzzer-generate</a:t>
            </a:r>
            <a:r>
              <a:rPr lang="en-US" sz="4000">
                <a:latin typeface="Teko"/>
                <a:ea typeface="Teko"/>
                <a:cs typeface="Teko"/>
                <a:sym typeface="Teko"/>
              </a:rPr>
              <a:t> </a:t>
            </a:r>
            <a:r>
              <a:rPr lang="en-US" sz="4000">
                <a:solidFill>
                  <a:srgbClr val="C00000"/>
                </a:solidFill>
                <a:latin typeface="Teko"/>
                <a:ea typeface="Teko"/>
                <a:cs typeface="Teko"/>
                <a:sym typeface="Teko"/>
              </a:rPr>
              <a:t>PoCs</a:t>
            </a:r>
            <a:r>
              <a:rPr lang="en-US" sz="4000">
                <a:latin typeface="Teko"/>
                <a:ea typeface="Teko"/>
                <a:cs typeface="Teko"/>
                <a:sym typeface="Teko"/>
              </a:rPr>
              <a:t> often fail on </a:t>
            </a:r>
            <a:r>
              <a:rPr lang="en-US" sz="4000">
                <a:solidFill>
                  <a:srgbClr val="76923C"/>
                </a:solidFill>
                <a:latin typeface="Teko"/>
                <a:ea typeface="Teko"/>
                <a:cs typeface="Teko"/>
                <a:sym typeface="Teko"/>
              </a:rPr>
              <a:t>real-world</a:t>
            </a:r>
            <a:r>
              <a:rPr lang="en-US" sz="4000">
                <a:latin typeface="Teko"/>
                <a:ea typeface="Teko"/>
                <a:cs typeface="Teko"/>
                <a:sym typeface="Teko"/>
              </a:rPr>
              <a:t> OS</a:t>
            </a:r>
            <a:endParaRPr/>
          </a:p>
        </p:txBody>
      </p:sp>
      <p:sp>
        <p:nvSpPr>
          <p:cNvPr id="1143" name="Google Shape;1143;p46"/>
          <p:cNvSpPr txBox="1"/>
          <p:nvPr/>
        </p:nvSpPr>
        <p:spPr>
          <a:xfrm>
            <a:off x="10497541" y="3371553"/>
            <a:ext cx="645240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But</a:t>
            </a:r>
            <a:r>
              <a:rPr lang="en-US" sz="4000">
                <a:solidFill>
                  <a:srgbClr val="76923C"/>
                </a:solidFill>
                <a:latin typeface="Teko"/>
                <a:ea typeface="Teko"/>
                <a:cs typeface="Teko"/>
                <a:sym typeface="Teko"/>
              </a:rPr>
              <a:t> real-world</a:t>
            </a:r>
            <a:r>
              <a:rPr lang="en-US" sz="4000">
                <a:solidFill>
                  <a:srgbClr val="C00000"/>
                </a:solidFill>
                <a:latin typeface="Teko"/>
                <a:ea typeface="Teko"/>
                <a:cs typeface="Teko"/>
                <a:sym typeface="Teko"/>
              </a:rPr>
              <a:t> </a:t>
            </a:r>
            <a:r>
              <a:rPr lang="en-US" sz="4000">
                <a:latin typeface="Teko"/>
                <a:ea typeface="Teko"/>
                <a:cs typeface="Teko"/>
                <a:sym typeface="Teko"/>
              </a:rPr>
              <a:t>OS may still be affected</a:t>
            </a:r>
            <a:endParaRPr/>
          </a:p>
        </p:txBody>
      </p:sp>
      <p:sp>
        <p:nvSpPr>
          <p:cNvPr id="1144" name="Google Shape;1144;p46"/>
          <p:cNvSpPr txBox="1"/>
          <p:nvPr/>
        </p:nvSpPr>
        <p:spPr>
          <a:xfrm>
            <a:off x="6151791" y="4733421"/>
            <a:ext cx="6617517"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Remove </a:t>
            </a:r>
            <a:r>
              <a:rPr lang="en-US" sz="4000">
                <a:solidFill>
                  <a:srgbClr val="C00000"/>
                </a:solidFill>
                <a:latin typeface="Teko"/>
                <a:ea typeface="Teko"/>
                <a:cs typeface="Teko"/>
                <a:sym typeface="Teko"/>
              </a:rPr>
              <a:t>unnecessary preparation </a:t>
            </a:r>
            <a:r>
              <a:rPr lang="en-US" sz="4000">
                <a:solidFill>
                  <a:schemeClr val="dk1"/>
                </a:solidFill>
                <a:latin typeface="Teko"/>
                <a:ea typeface="Teko"/>
                <a:cs typeface="Teko"/>
                <a:sym typeface="Teko"/>
              </a:rPr>
              <a:t>steps</a:t>
            </a:r>
            <a:endParaRPr sz="4000">
              <a:latin typeface="Teko"/>
              <a:ea typeface="Teko"/>
              <a:cs typeface="Teko"/>
              <a:sym typeface="Teko"/>
            </a:endParaRPr>
          </a:p>
        </p:txBody>
      </p:sp>
      <p:sp>
        <p:nvSpPr>
          <p:cNvPr id="1145" name="Google Shape;1145;p46"/>
          <p:cNvSpPr txBox="1"/>
          <p:nvPr/>
        </p:nvSpPr>
        <p:spPr>
          <a:xfrm>
            <a:off x="1828800" y="7373134"/>
            <a:ext cx="7132081"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76923C"/>
                </a:solidFill>
                <a:latin typeface="Teko"/>
                <a:ea typeface="Teko"/>
                <a:cs typeface="Teko"/>
                <a:sym typeface="Teko"/>
              </a:rPr>
              <a:t>Privilege</a:t>
            </a:r>
            <a:r>
              <a:rPr lang="en-US" sz="4000">
                <a:solidFill>
                  <a:schemeClr val="dk1"/>
                </a:solidFill>
                <a:latin typeface="Teko"/>
                <a:ea typeface="Teko"/>
                <a:cs typeface="Teko"/>
                <a:sym typeface="Teko"/>
              </a:rPr>
              <a:t> requirements</a:t>
            </a:r>
            <a:r>
              <a:rPr lang="en-US" sz="4000">
                <a:solidFill>
                  <a:srgbClr val="76923C"/>
                </a:solidFill>
                <a:latin typeface="Teko"/>
                <a:ea typeface="Teko"/>
                <a:cs typeface="Teko"/>
                <a:sym typeface="Teko"/>
              </a:rPr>
              <a:t> </a:t>
            </a:r>
            <a:r>
              <a:rPr lang="en-US" sz="4000">
                <a:solidFill>
                  <a:schemeClr val="dk1"/>
                </a:solidFill>
                <a:latin typeface="Teko"/>
                <a:ea typeface="Teko"/>
                <a:cs typeface="Teko"/>
                <a:sym typeface="Teko"/>
              </a:rPr>
              <a:t>can be </a:t>
            </a:r>
            <a:r>
              <a:rPr lang="en-US" sz="4000">
                <a:solidFill>
                  <a:srgbClr val="C00000"/>
                </a:solidFill>
                <a:latin typeface="Teko"/>
                <a:ea typeface="Teko"/>
                <a:cs typeface="Teko"/>
                <a:sym typeface="Teko"/>
              </a:rPr>
              <a:t>downgraded</a:t>
            </a:r>
            <a:endParaRPr sz="4000">
              <a:latin typeface="Teko"/>
              <a:ea typeface="Teko"/>
              <a:cs typeface="Teko"/>
              <a:sym typeface="Teko"/>
            </a:endParaRPr>
          </a:p>
        </p:txBody>
      </p:sp>
      <p:sp>
        <p:nvSpPr>
          <p:cNvPr id="1146" name="Google Shape;1146;p46"/>
          <p:cNvSpPr txBox="1"/>
          <p:nvPr/>
        </p:nvSpPr>
        <p:spPr>
          <a:xfrm>
            <a:off x="3363836" y="8616918"/>
            <a:ext cx="11194090"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rgbClr val="C00000"/>
                </a:solidFill>
                <a:latin typeface="Teko"/>
                <a:ea typeface="Teko"/>
                <a:cs typeface="Teko"/>
                <a:sym typeface="Teko"/>
              </a:rPr>
              <a:t>Unprivileged</a:t>
            </a:r>
            <a:r>
              <a:rPr lang="en-US" sz="4000">
                <a:solidFill>
                  <a:schemeClr val="dk1"/>
                </a:solidFill>
                <a:latin typeface="Teko"/>
                <a:ea typeface="Teko"/>
                <a:cs typeface="Teko"/>
                <a:sym typeface="Teko"/>
              </a:rPr>
              <a:t> users is capable of loading hundreds of </a:t>
            </a:r>
            <a:r>
              <a:rPr lang="en-US" sz="4000">
                <a:solidFill>
                  <a:srgbClr val="76923C"/>
                </a:solidFill>
                <a:latin typeface="Teko"/>
                <a:ea typeface="Teko"/>
                <a:cs typeface="Teko"/>
                <a:sym typeface="Teko"/>
              </a:rPr>
              <a:t>kernel modules</a:t>
            </a:r>
            <a:endParaRPr/>
          </a:p>
        </p:txBody>
      </p:sp>
      <p:sp>
        <p:nvSpPr>
          <p:cNvPr id="1147" name="Google Shape;1147;p46"/>
          <p:cNvSpPr txBox="1"/>
          <p:nvPr/>
        </p:nvSpPr>
        <p:spPr>
          <a:xfrm>
            <a:off x="1922448" y="4712409"/>
            <a:ext cx="2355132"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Don’t give up </a:t>
            </a:r>
            <a:endParaRPr sz="4000">
              <a:latin typeface="Teko"/>
              <a:ea typeface="Teko"/>
              <a:cs typeface="Teko"/>
              <a:sym typeface="Teko"/>
            </a:endParaRPr>
          </a:p>
        </p:txBody>
      </p:sp>
      <p:sp>
        <p:nvSpPr>
          <p:cNvPr id="1148" name="Google Shape;1148;p46"/>
          <p:cNvSpPr txBox="1"/>
          <p:nvPr/>
        </p:nvSpPr>
        <p:spPr>
          <a:xfrm>
            <a:off x="914400" y="6062128"/>
            <a:ext cx="5524269"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Allocate more </a:t>
            </a:r>
            <a:r>
              <a:rPr lang="en-US" sz="4000">
                <a:solidFill>
                  <a:srgbClr val="C00000"/>
                </a:solidFill>
                <a:latin typeface="Teko"/>
                <a:ea typeface="Teko"/>
                <a:cs typeface="Teko"/>
                <a:sym typeface="Teko"/>
              </a:rPr>
              <a:t>resources</a:t>
            </a:r>
            <a:r>
              <a:rPr lang="en-US" sz="4000">
                <a:solidFill>
                  <a:schemeClr val="dk1"/>
                </a:solidFill>
                <a:latin typeface="Teko"/>
                <a:ea typeface="Teko"/>
                <a:cs typeface="Teko"/>
                <a:sym typeface="Teko"/>
              </a:rPr>
              <a:t> to PoCs</a:t>
            </a:r>
            <a:endParaRPr sz="4000">
              <a:latin typeface="Teko"/>
              <a:ea typeface="Teko"/>
              <a:cs typeface="Teko"/>
              <a:sym typeface="Teko"/>
            </a:endParaRPr>
          </a:p>
        </p:txBody>
      </p:sp>
      <p:sp>
        <p:nvSpPr>
          <p:cNvPr id="1149" name="Google Shape;1149;p46"/>
          <p:cNvSpPr txBox="1"/>
          <p:nvPr/>
        </p:nvSpPr>
        <p:spPr>
          <a:xfrm>
            <a:off x="9646681" y="6032278"/>
            <a:ext cx="4737194"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Find </a:t>
            </a:r>
            <a:r>
              <a:rPr lang="en-US" sz="4000">
                <a:solidFill>
                  <a:srgbClr val="C00000"/>
                </a:solidFill>
                <a:latin typeface="Teko"/>
                <a:ea typeface="Teko"/>
                <a:cs typeface="Teko"/>
                <a:sym typeface="Teko"/>
              </a:rPr>
              <a:t>missing</a:t>
            </a:r>
            <a:r>
              <a:rPr lang="en-US" sz="4000">
                <a:solidFill>
                  <a:schemeClr val="dk1"/>
                </a:solidFill>
                <a:latin typeface="Teko"/>
                <a:ea typeface="Teko"/>
                <a:cs typeface="Teko"/>
                <a:sym typeface="Teko"/>
              </a:rPr>
              <a:t> kernel modules</a:t>
            </a:r>
            <a:endParaRPr sz="4000">
              <a:latin typeface="Teko"/>
              <a:ea typeface="Teko"/>
              <a:cs typeface="Teko"/>
              <a:sym typeface="Teko"/>
            </a:endParaRPr>
          </a:p>
        </p:txBody>
      </p:sp>
      <p:sp>
        <p:nvSpPr>
          <p:cNvPr id="1150" name="Google Shape;1150;p46"/>
          <p:cNvSpPr txBox="1"/>
          <p:nvPr/>
        </p:nvSpPr>
        <p:spPr>
          <a:xfrm>
            <a:off x="10896600" y="7314464"/>
            <a:ext cx="6410729" cy="707886"/>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solidFill>
                  <a:schemeClr val="dk1"/>
                </a:solidFill>
                <a:latin typeface="Teko"/>
                <a:ea typeface="Teko"/>
                <a:cs typeface="Teko"/>
                <a:sym typeface="Teko"/>
              </a:rPr>
              <a:t>Check whether </a:t>
            </a:r>
            <a:r>
              <a:rPr lang="en-US" sz="4000">
                <a:solidFill>
                  <a:srgbClr val="C00000"/>
                </a:solidFill>
                <a:latin typeface="Teko"/>
                <a:ea typeface="Teko"/>
                <a:cs typeface="Teko"/>
                <a:sym typeface="Teko"/>
              </a:rPr>
              <a:t>namespace</a:t>
            </a:r>
            <a:r>
              <a:rPr lang="en-US" sz="4000">
                <a:solidFill>
                  <a:schemeClr val="dk1"/>
                </a:solidFill>
                <a:latin typeface="Teko"/>
                <a:ea typeface="Teko"/>
                <a:cs typeface="Teko"/>
                <a:sym typeface="Teko"/>
              </a:rPr>
              <a:t> can bypass</a:t>
            </a:r>
            <a:endParaRPr sz="40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500"/>
                                        <p:tgtEl>
                                          <p:spTgt spid="1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grpSp>
        <p:nvGrpSpPr>
          <p:cNvPr id="1156" name="Google Shape;1156;p47"/>
          <p:cNvGrpSpPr/>
          <p:nvPr/>
        </p:nvGrpSpPr>
        <p:grpSpPr>
          <a:xfrm>
            <a:off x="0" y="9430739"/>
            <a:ext cx="18288000" cy="856468"/>
            <a:chOff x="0" y="9430739"/>
            <a:chExt cx="18288000" cy="856468"/>
          </a:xfrm>
        </p:grpSpPr>
        <p:sp>
          <p:nvSpPr>
            <p:cNvPr id="1157" name="Google Shape;1157;p47"/>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158" name="Google Shape;1158;p47"/>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1159" name="Google Shape;1159;p47"/>
          <p:cNvSpPr txBox="1"/>
          <p:nvPr/>
        </p:nvSpPr>
        <p:spPr>
          <a:xfrm>
            <a:off x="381000" y="342900"/>
            <a:ext cx="1603324"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Q &amp; A</a:t>
            </a:r>
            <a:endParaRPr/>
          </a:p>
        </p:txBody>
      </p:sp>
      <p:pic>
        <p:nvPicPr>
          <p:cNvPr descr="Qr code&#10;&#10;Description automatically generated" id="1160" name="Google Shape;1160;p47"/>
          <p:cNvPicPr preferRelativeResize="0"/>
          <p:nvPr/>
        </p:nvPicPr>
        <p:blipFill rotWithShape="1">
          <a:blip r:embed="rId4">
            <a:alphaModFix/>
          </a:blip>
          <a:srcRect b="0" l="0" r="0" t="0"/>
          <a:stretch/>
        </p:blipFill>
        <p:spPr>
          <a:xfrm>
            <a:off x="6536922" y="3180992"/>
            <a:ext cx="4478606" cy="4478606"/>
          </a:xfrm>
          <a:prstGeom prst="rect">
            <a:avLst/>
          </a:prstGeom>
          <a:noFill/>
          <a:ln>
            <a:noFill/>
          </a:ln>
        </p:spPr>
      </p:pic>
      <p:sp>
        <p:nvSpPr>
          <p:cNvPr id="1161" name="Google Shape;1161;p47"/>
          <p:cNvSpPr txBox="1"/>
          <p:nvPr/>
        </p:nvSpPr>
        <p:spPr>
          <a:xfrm>
            <a:off x="6922994" y="1997066"/>
            <a:ext cx="3706464"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latin typeface="Teko"/>
                <a:ea typeface="Teko"/>
                <a:cs typeface="Teko"/>
                <a:sym typeface="Teko"/>
              </a:rPr>
              <a:t>Access my portfolio</a:t>
            </a:r>
            <a:endParaRPr sz="4400">
              <a:latin typeface="Teko"/>
              <a:ea typeface="Teko"/>
              <a:cs typeface="Teko"/>
              <a:sym typeface="Teko"/>
            </a:endParaRPr>
          </a:p>
        </p:txBody>
      </p:sp>
      <p:sp>
        <p:nvSpPr>
          <p:cNvPr id="1162" name="Google Shape;1162;p47"/>
          <p:cNvSpPr txBox="1"/>
          <p:nvPr/>
        </p:nvSpPr>
        <p:spPr>
          <a:xfrm>
            <a:off x="5683071" y="8441898"/>
            <a:ext cx="6186309"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latin typeface="Teko"/>
                <a:ea typeface="Teko"/>
                <a:cs typeface="Teko"/>
                <a:sym typeface="Teko"/>
              </a:rPr>
              <a:t>Looking for a full-time job in 2025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1"/>
          <p:cNvPicPr preferRelativeResize="0"/>
          <p:nvPr/>
        </p:nvPicPr>
        <p:blipFill rotWithShape="1">
          <a:blip r:embed="rId3">
            <a:alphaModFix/>
          </a:blip>
          <a:srcRect b="0" l="0" r="0" t="0"/>
          <a:stretch/>
        </p:blipFill>
        <p:spPr>
          <a:xfrm>
            <a:off x="0" y="9258300"/>
            <a:ext cx="18287999" cy="1028699"/>
          </a:xfrm>
          <a:prstGeom prst="rect">
            <a:avLst/>
          </a:prstGeom>
          <a:noFill/>
          <a:ln>
            <a:noFill/>
          </a:ln>
        </p:spPr>
      </p:pic>
      <p:sp>
        <p:nvSpPr>
          <p:cNvPr id="136" name="Google Shape;136;p11"/>
          <p:cNvSpPr txBox="1"/>
          <p:nvPr/>
        </p:nvSpPr>
        <p:spPr>
          <a:xfrm>
            <a:off x="381000" y="342900"/>
            <a:ext cx="5824030"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Is Linux Kernel Safe ?</a:t>
            </a:r>
            <a:endParaRPr/>
          </a:p>
        </p:txBody>
      </p:sp>
      <p:pic>
        <p:nvPicPr>
          <p:cNvPr id="137" name="Google Shape;137;p11"/>
          <p:cNvPicPr preferRelativeResize="0"/>
          <p:nvPr/>
        </p:nvPicPr>
        <p:blipFill rotWithShape="1">
          <a:blip r:embed="rId4">
            <a:alphaModFix/>
          </a:blip>
          <a:srcRect b="0" l="0" r="0" t="0"/>
          <a:stretch/>
        </p:blipFill>
        <p:spPr>
          <a:xfrm>
            <a:off x="609600" y="1379324"/>
            <a:ext cx="16840200" cy="7878386"/>
          </a:xfrm>
          <a:prstGeom prst="rect">
            <a:avLst/>
          </a:prstGeom>
          <a:noFill/>
          <a:ln>
            <a:noFill/>
          </a:ln>
        </p:spPr>
      </p:pic>
      <p:cxnSp>
        <p:nvCxnSpPr>
          <p:cNvPr id="138" name="Google Shape;138;p11"/>
          <p:cNvCxnSpPr/>
          <p:nvPr/>
        </p:nvCxnSpPr>
        <p:spPr>
          <a:xfrm>
            <a:off x="2133600" y="8039100"/>
            <a:ext cx="0" cy="914400"/>
          </a:xfrm>
          <a:prstGeom prst="straightConnector1">
            <a:avLst/>
          </a:prstGeom>
          <a:noFill/>
          <a:ln cap="flat" cmpd="sng" w="38100">
            <a:solidFill>
              <a:srgbClr val="002060"/>
            </a:solidFill>
            <a:prstDash val="solid"/>
            <a:round/>
            <a:headEnd len="med" w="med" type="triangle"/>
            <a:tailEnd len="med" w="med" type="triangle"/>
          </a:ln>
        </p:spPr>
      </p:cxnSp>
      <p:cxnSp>
        <p:nvCxnSpPr>
          <p:cNvPr id="139" name="Google Shape;139;p11"/>
          <p:cNvCxnSpPr/>
          <p:nvPr/>
        </p:nvCxnSpPr>
        <p:spPr>
          <a:xfrm>
            <a:off x="4724400" y="6743700"/>
            <a:ext cx="0" cy="1828800"/>
          </a:xfrm>
          <a:prstGeom prst="straightConnector1">
            <a:avLst/>
          </a:prstGeom>
          <a:noFill/>
          <a:ln cap="flat" cmpd="sng" w="38100">
            <a:solidFill>
              <a:srgbClr val="002060"/>
            </a:solidFill>
            <a:prstDash val="solid"/>
            <a:round/>
            <a:headEnd len="med" w="med" type="triangle"/>
            <a:tailEnd len="med" w="med" type="triangle"/>
          </a:ln>
        </p:spPr>
      </p:cxnSp>
      <p:cxnSp>
        <p:nvCxnSpPr>
          <p:cNvPr id="140" name="Google Shape;140;p11"/>
          <p:cNvCxnSpPr/>
          <p:nvPr/>
        </p:nvCxnSpPr>
        <p:spPr>
          <a:xfrm>
            <a:off x="7924800" y="4991100"/>
            <a:ext cx="0" cy="3048000"/>
          </a:xfrm>
          <a:prstGeom prst="straightConnector1">
            <a:avLst/>
          </a:prstGeom>
          <a:noFill/>
          <a:ln cap="flat" cmpd="sng" w="38100">
            <a:solidFill>
              <a:srgbClr val="002060"/>
            </a:solidFill>
            <a:prstDash val="solid"/>
            <a:round/>
            <a:headEnd len="med" w="med" type="triangle"/>
            <a:tailEnd len="med" w="med" type="triangle"/>
          </a:ln>
        </p:spPr>
      </p:cxnSp>
      <p:cxnSp>
        <p:nvCxnSpPr>
          <p:cNvPr id="141" name="Google Shape;141;p11"/>
          <p:cNvCxnSpPr/>
          <p:nvPr/>
        </p:nvCxnSpPr>
        <p:spPr>
          <a:xfrm>
            <a:off x="11277600" y="3467100"/>
            <a:ext cx="0" cy="4191000"/>
          </a:xfrm>
          <a:prstGeom prst="straightConnector1">
            <a:avLst/>
          </a:prstGeom>
          <a:noFill/>
          <a:ln cap="flat" cmpd="sng" w="38100">
            <a:solidFill>
              <a:srgbClr val="002060"/>
            </a:solidFill>
            <a:prstDash val="solid"/>
            <a:round/>
            <a:headEnd len="med" w="med" type="triangle"/>
            <a:tailEnd len="med" w="med" type="triangle"/>
          </a:ln>
        </p:spPr>
      </p:cxnSp>
      <p:cxnSp>
        <p:nvCxnSpPr>
          <p:cNvPr id="142" name="Google Shape;142;p11"/>
          <p:cNvCxnSpPr/>
          <p:nvPr/>
        </p:nvCxnSpPr>
        <p:spPr>
          <a:xfrm>
            <a:off x="14401800" y="2324100"/>
            <a:ext cx="0" cy="5029200"/>
          </a:xfrm>
          <a:prstGeom prst="straightConnector1">
            <a:avLst/>
          </a:prstGeom>
          <a:noFill/>
          <a:ln cap="flat" cmpd="sng" w="38100">
            <a:solidFill>
              <a:srgbClr val="002060"/>
            </a:solidFill>
            <a:prstDash val="solid"/>
            <a:round/>
            <a:headEnd len="med" w="med" type="triangle"/>
            <a:tailEnd len="med" w="med" type="triangle"/>
          </a:ln>
        </p:spPr>
      </p:cxnSp>
      <p:cxnSp>
        <p:nvCxnSpPr>
          <p:cNvPr id="143" name="Google Shape;143;p11"/>
          <p:cNvCxnSpPr/>
          <p:nvPr/>
        </p:nvCxnSpPr>
        <p:spPr>
          <a:xfrm>
            <a:off x="16764000" y="5829300"/>
            <a:ext cx="0" cy="914400"/>
          </a:xfrm>
          <a:prstGeom prst="straightConnector1">
            <a:avLst/>
          </a:prstGeom>
          <a:noFill/>
          <a:ln cap="flat" cmpd="sng" w="38100">
            <a:solidFill>
              <a:srgbClr val="002060"/>
            </a:solidFill>
            <a:prstDash val="solid"/>
            <a:round/>
            <a:headEnd len="med" w="med" type="triangle"/>
            <a:tailEnd len="med" w="med" type="triangle"/>
          </a:ln>
        </p:spPr>
      </p:cxnSp>
      <p:pic>
        <p:nvPicPr>
          <p:cNvPr id="144" name="Google Shape;144;p11"/>
          <p:cNvPicPr preferRelativeResize="0"/>
          <p:nvPr/>
        </p:nvPicPr>
        <p:blipFill rotWithShape="1">
          <a:blip r:embed="rId5">
            <a:alphaModFix/>
          </a:blip>
          <a:srcRect b="0" l="0" r="0" t="0"/>
          <a:stretch/>
        </p:blipFill>
        <p:spPr>
          <a:xfrm>
            <a:off x="7596963" y="342900"/>
            <a:ext cx="10077450" cy="1038225"/>
          </a:xfrm>
          <a:prstGeom prst="rect">
            <a:avLst/>
          </a:prstGeom>
          <a:noFill/>
          <a:ln>
            <a:noFill/>
          </a:ln>
        </p:spPr>
      </p:pic>
      <p:pic>
        <p:nvPicPr>
          <p:cNvPr id="145" name="Google Shape;145;p11"/>
          <p:cNvPicPr preferRelativeResize="0"/>
          <p:nvPr/>
        </p:nvPicPr>
        <p:blipFill rotWithShape="1">
          <a:blip r:embed="rId6">
            <a:alphaModFix/>
          </a:blip>
          <a:srcRect b="0" l="0" r="0" t="0"/>
          <a:stretch/>
        </p:blipFill>
        <p:spPr>
          <a:xfrm>
            <a:off x="2718719" y="2336879"/>
            <a:ext cx="3028949" cy="3028949"/>
          </a:xfrm>
          <a:prstGeom prst="rect">
            <a:avLst/>
          </a:prstGeom>
          <a:noFill/>
          <a:ln>
            <a:noFill/>
          </a:ln>
        </p:spPr>
      </p:pic>
      <p:pic>
        <p:nvPicPr>
          <p:cNvPr descr="A cartoon of a spear&#10;&#10;Description automatically generated" id="146" name="Google Shape;146;p11"/>
          <p:cNvPicPr preferRelativeResize="0"/>
          <p:nvPr/>
        </p:nvPicPr>
        <p:blipFill rotWithShape="1">
          <a:blip r:embed="rId7">
            <a:alphaModFix/>
          </a:blip>
          <a:srcRect b="0" l="0" r="0" t="0"/>
          <a:stretch/>
        </p:blipFill>
        <p:spPr>
          <a:xfrm rot="-1397680">
            <a:off x="1902308" y="2004964"/>
            <a:ext cx="4401948" cy="4401948"/>
          </a:xfrm>
          <a:prstGeom prst="rect">
            <a:avLst/>
          </a:prstGeom>
          <a:noFill/>
          <a:ln>
            <a:noFill/>
          </a:ln>
        </p:spPr>
      </p:pic>
      <p:pic>
        <p:nvPicPr>
          <p:cNvPr descr="A black and white logo&#10;&#10;Description automatically generated" id="147" name="Google Shape;147;p11"/>
          <p:cNvPicPr preferRelativeResize="0"/>
          <p:nvPr/>
        </p:nvPicPr>
        <p:blipFill rotWithShape="1">
          <a:blip r:embed="rId8">
            <a:alphaModFix/>
          </a:blip>
          <a:srcRect b="0" l="0" r="0" t="0"/>
          <a:stretch/>
        </p:blipFill>
        <p:spPr>
          <a:xfrm rot="479396">
            <a:off x="3343023" y="2790473"/>
            <a:ext cx="2029924" cy="7454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 name="Shape 152"/>
        <p:cNvGrpSpPr/>
        <p:nvPr/>
      </p:nvGrpSpPr>
      <p:grpSpPr>
        <a:xfrm>
          <a:off x="0" y="0"/>
          <a:ext cx="0" cy="0"/>
          <a:chOff x="0" y="0"/>
          <a:chExt cx="0" cy="0"/>
        </a:xfrm>
      </p:grpSpPr>
      <p:pic>
        <p:nvPicPr>
          <p:cNvPr descr="Dam | Definition, History, Types, Environmental Impacts, Examples, &amp; Uses |  Britannica" id="153" name="Google Shape;153;p12"/>
          <p:cNvPicPr preferRelativeResize="0"/>
          <p:nvPr/>
        </p:nvPicPr>
        <p:blipFill rotWithShape="1">
          <a:blip r:embed="rId3">
            <a:alphaModFix/>
          </a:blip>
          <a:srcRect b="0" l="0" r="0" t="0"/>
          <a:stretch/>
        </p:blipFill>
        <p:spPr>
          <a:xfrm>
            <a:off x="4292600" y="1741133"/>
            <a:ext cx="10287000" cy="7715250"/>
          </a:xfrm>
          <a:prstGeom prst="rect">
            <a:avLst/>
          </a:prstGeom>
          <a:noFill/>
          <a:ln>
            <a:noFill/>
          </a:ln>
        </p:spPr>
      </p:pic>
      <p:grpSp>
        <p:nvGrpSpPr>
          <p:cNvPr id="154" name="Google Shape;154;p12"/>
          <p:cNvGrpSpPr/>
          <p:nvPr/>
        </p:nvGrpSpPr>
        <p:grpSpPr>
          <a:xfrm>
            <a:off x="0" y="9430739"/>
            <a:ext cx="18288000" cy="856468"/>
            <a:chOff x="0" y="9430739"/>
            <a:chExt cx="18288000" cy="856468"/>
          </a:xfrm>
        </p:grpSpPr>
        <p:sp>
          <p:nvSpPr>
            <p:cNvPr id="155" name="Google Shape;155;p12"/>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56" name="Google Shape;156;p12"/>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157" name="Google Shape;157;p12"/>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158" name="Google Shape;158;p12"/>
          <p:cNvSpPr txBox="1"/>
          <p:nvPr/>
        </p:nvSpPr>
        <p:spPr>
          <a:xfrm>
            <a:off x="4724400" y="4583095"/>
            <a:ext cx="719459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rgbClr val="E36C09"/>
                </a:solidFill>
                <a:latin typeface="Teko"/>
                <a:ea typeface="Teko"/>
                <a:cs typeface="Teko"/>
                <a:sym typeface="Teko"/>
              </a:rPr>
              <a:t>A large pool of kernel bugs</a:t>
            </a:r>
            <a:endParaRPr/>
          </a:p>
        </p:txBody>
      </p:sp>
      <p:sp>
        <p:nvSpPr>
          <p:cNvPr id="159" name="Google Shape;159;p12"/>
          <p:cNvSpPr txBox="1"/>
          <p:nvPr/>
        </p:nvSpPr>
        <p:spPr>
          <a:xfrm>
            <a:off x="9906000" y="7658100"/>
            <a:ext cx="4386137"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solidFill>
                  <a:srgbClr val="E36C09"/>
                </a:solidFill>
                <a:latin typeface="Teko"/>
                <a:ea typeface="Teko"/>
                <a:cs typeface="Teko"/>
                <a:sym typeface="Teko"/>
              </a:rPr>
              <a:t>So little exploits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pic>
        <p:nvPicPr>
          <p:cNvPr id="165" name="Google Shape;165;p13"/>
          <p:cNvPicPr preferRelativeResize="0"/>
          <p:nvPr/>
        </p:nvPicPr>
        <p:blipFill rotWithShape="1">
          <a:blip r:embed="rId3">
            <a:alphaModFix/>
          </a:blip>
          <a:srcRect b="0" l="0" r="0" t="0"/>
          <a:stretch/>
        </p:blipFill>
        <p:spPr>
          <a:xfrm>
            <a:off x="12951792" y="120606"/>
            <a:ext cx="1676400" cy="1676400"/>
          </a:xfrm>
          <a:prstGeom prst="rect">
            <a:avLst/>
          </a:prstGeom>
          <a:noFill/>
          <a:ln>
            <a:noFill/>
          </a:ln>
        </p:spPr>
      </p:pic>
      <p:grpSp>
        <p:nvGrpSpPr>
          <p:cNvPr id="166" name="Google Shape;166;p13"/>
          <p:cNvGrpSpPr/>
          <p:nvPr/>
        </p:nvGrpSpPr>
        <p:grpSpPr>
          <a:xfrm>
            <a:off x="0" y="9430739"/>
            <a:ext cx="18288000" cy="856468"/>
            <a:chOff x="0" y="9430739"/>
            <a:chExt cx="18288000" cy="856468"/>
          </a:xfrm>
        </p:grpSpPr>
        <p:sp>
          <p:nvSpPr>
            <p:cNvPr id="167" name="Google Shape;167;p13"/>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68" name="Google Shape;168;p13"/>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169" name="Google Shape;169;p13"/>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170" name="Google Shape;170;p13"/>
          <p:cNvSpPr txBox="1"/>
          <p:nvPr/>
        </p:nvSpPr>
        <p:spPr>
          <a:xfrm>
            <a:off x="381000" y="2400300"/>
            <a:ext cx="724589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Fuzzing Pros </a:t>
            </a:r>
            <a:r>
              <a:rPr b="1" lang="en-US" sz="5400">
                <a:solidFill>
                  <a:srgbClr val="A5A5A5"/>
                </a:solidFill>
                <a:latin typeface="Teko"/>
                <a:ea typeface="Teko"/>
                <a:cs typeface="Teko"/>
                <a:sym typeface="Teko"/>
              </a:rPr>
              <a:t>&amp; Cons?</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Upstream v.s. Downstream</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descr="A cartoon of a spear&#10;&#10;Description automatically generated" id="171" name="Google Shape;171;p13"/>
          <p:cNvPicPr preferRelativeResize="0"/>
          <p:nvPr/>
        </p:nvPicPr>
        <p:blipFill rotWithShape="1">
          <a:blip r:embed="rId5">
            <a:alphaModFix/>
          </a:blip>
          <a:srcRect b="0" l="0" r="0" t="0"/>
          <a:stretch/>
        </p:blipFill>
        <p:spPr>
          <a:xfrm rot="-1397680">
            <a:off x="12145532" y="-234760"/>
            <a:ext cx="2630663" cy="2630663"/>
          </a:xfrm>
          <a:prstGeom prst="rect">
            <a:avLst/>
          </a:prstGeom>
          <a:noFill/>
          <a:ln>
            <a:noFill/>
          </a:ln>
        </p:spPr>
      </p:pic>
      <p:cxnSp>
        <p:nvCxnSpPr>
          <p:cNvPr id="172" name="Google Shape;172;p13"/>
          <p:cNvCxnSpPr/>
          <p:nvPr/>
        </p:nvCxnSpPr>
        <p:spPr>
          <a:xfrm>
            <a:off x="8151192" y="2812307"/>
            <a:ext cx="9677400" cy="0"/>
          </a:xfrm>
          <a:prstGeom prst="straightConnector1">
            <a:avLst/>
          </a:prstGeom>
          <a:noFill/>
          <a:ln cap="flat" cmpd="sng" w="57150">
            <a:solidFill>
              <a:srgbClr val="4A7DBA"/>
            </a:solidFill>
            <a:prstDash val="solid"/>
            <a:round/>
            <a:headEnd len="sm" w="sm" type="none"/>
            <a:tailEnd len="sm" w="sm" type="none"/>
          </a:ln>
        </p:spPr>
      </p:cxnSp>
      <p:sp>
        <p:nvSpPr>
          <p:cNvPr id="173" name="Google Shape;173;p13"/>
          <p:cNvSpPr txBox="1"/>
          <p:nvPr/>
        </p:nvSpPr>
        <p:spPr>
          <a:xfrm>
            <a:off x="8151192" y="1873206"/>
            <a:ext cx="1729961" cy="646331"/>
          </a:xfrm>
          <a:prstGeom prst="rect">
            <a:avLst/>
          </a:prstGeom>
          <a:solidFill>
            <a:srgbClr val="0070C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Userspace</a:t>
            </a:r>
            <a:endParaRPr sz="3600">
              <a:solidFill>
                <a:schemeClr val="lt1"/>
              </a:solidFill>
              <a:latin typeface="Teko"/>
              <a:ea typeface="Teko"/>
              <a:cs typeface="Teko"/>
              <a:sym typeface="Teko"/>
            </a:endParaRPr>
          </a:p>
        </p:txBody>
      </p:sp>
      <p:sp>
        <p:nvSpPr>
          <p:cNvPr id="174" name="Google Shape;174;p13"/>
          <p:cNvSpPr txBox="1"/>
          <p:nvPr/>
        </p:nvSpPr>
        <p:spPr>
          <a:xfrm>
            <a:off x="8151192" y="3045733"/>
            <a:ext cx="1968809" cy="646331"/>
          </a:xfrm>
          <a:prstGeom prst="rect">
            <a:avLst/>
          </a:prstGeom>
          <a:solidFill>
            <a:srgbClr val="0070C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Kernelspace</a:t>
            </a:r>
            <a:endParaRPr sz="3600">
              <a:solidFill>
                <a:schemeClr val="lt1"/>
              </a:solidFill>
              <a:latin typeface="Teko"/>
              <a:ea typeface="Teko"/>
              <a:cs typeface="Teko"/>
              <a:sym typeface="Teko"/>
            </a:endParaRPr>
          </a:p>
        </p:txBody>
      </p:sp>
      <p:sp>
        <p:nvSpPr>
          <p:cNvPr id="175" name="Google Shape;175;p13"/>
          <p:cNvSpPr txBox="1"/>
          <p:nvPr/>
        </p:nvSpPr>
        <p:spPr>
          <a:xfrm>
            <a:off x="10249121" y="2500109"/>
            <a:ext cx="139333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1</a:t>
            </a:r>
            <a:endParaRPr/>
          </a:p>
        </p:txBody>
      </p:sp>
      <p:sp>
        <p:nvSpPr>
          <p:cNvPr id="176" name="Google Shape;176;p13"/>
          <p:cNvSpPr txBox="1"/>
          <p:nvPr/>
        </p:nvSpPr>
        <p:spPr>
          <a:xfrm>
            <a:off x="12012509" y="2519536"/>
            <a:ext cx="147829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2</a:t>
            </a:r>
            <a:endParaRPr/>
          </a:p>
        </p:txBody>
      </p:sp>
      <p:sp>
        <p:nvSpPr>
          <p:cNvPr id="177" name="Google Shape;177;p13"/>
          <p:cNvSpPr txBox="1"/>
          <p:nvPr/>
        </p:nvSpPr>
        <p:spPr>
          <a:xfrm>
            <a:off x="13860857" y="2519536"/>
            <a:ext cx="149432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3</a:t>
            </a:r>
            <a:endParaRPr/>
          </a:p>
        </p:txBody>
      </p:sp>
      <p:sp>
        <p:nvSpPr>
          <p:cNvPr id="178" name="Google Shape;178;p13"/>
          <p:cNvSpPr txBox="1"/>
          <p:nvPr/>
        </p:nvSpPr>
        <p:spPr>
          <a:xfrm>
            <a:off x="16431668" y="2500109"/>
            <a:ext cx="1500732"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N</a:t>
            </a:r>
            <a:endParaRPr/>
          </a:p>
        </p:txBody>
      </p:sp>
      <p:sp>
        <p:nvSpPr>
          <p:cNvPr id="179" name="Google Shape;179;p13"/>
          <p:cNvSpPr txBox="1"/>
          <p:nvPr/>
        </p:nvSpPr>
        <p:spPr>
          <a:xfrm>
            <a:off x="15698821" y="2500109"/>
            <a:ext cx="38100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 </a:t>
            </a:r>
            <a:endParaRPr/>
          </a:p>
        </p:txBody>
      </p:sp>
      <p:cxnSp>
        <p:nvCxnSpPr>
          <p:cNvPr id="180" name="Google Shape;180;p13"/>
          <p:cNvCxnSpPr>
            <a:stCxn id="175" idx="2"/>
            <a:endCxn id="181" idx="0"/>
          </p:cNvCxnSpPr>
          <p:nvPr/>
        </p:nvCxnSpPr>
        <p:spPr>
          <a:xfrm flipH="1" rot="-5400000">
            <a:off x="10592386" y="3499840"/>
            <a:ext cx="2545500" cy="1838700"/>
          </a:xfrm>
          <a:prstGeom prst="bentConnector3">
            <a:avLst>
              <a:gd fmla="val 50000" name="adj1"/>
            </a:avLst>
          </a:prstGeom>
          <a:noFill/>
          <a:ln cap="flat" cmpd="sng" w="57150">
            <a:solidFill>
              <a:srgbClr val="4A7DBA"/>
            </a:solidFill>
            <a:prstDash val="solid"/>
            <a:round/>
            <a:headEnd len="sm" w="sm" type="none"/>
            <a:tailEnd len="sm" w="sm" type="none"/>
          </a:ln>
        </p:spPr>
      </p:cxnSp>
      <p:sp>
        <p:nvSpPr>
          <p:cNvPr id="181" name="Google Shape;181;p13"/>
          <p:cNvSpPr/>
          <p:nvPr/>
        </p:nvSpPr>
        <p:spPr>
          <a:xfrm>
            <a:off x="12187731" y="5691858"/>
            <a:ext cx="1193270" cy="646331"/>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182" name="Google Shape;182;p13"/>
          <p:cNvSpPr/>
          <p:nvPr/>
        </p:nvSpPr>
        <p:spPr>
          <a:xfrm>
            <a:off x="14031557" y="8498099"/>
            <a:ext cx="1193270" cy="646331"/>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Teko"/>
                <a:ea typeface="Teko"/>
                <a:cs typeface="Teko"/>
                <a:sym typeface="Teko"/>
              </a:rPr>
              <a:t>Bug</a:t>
            </a:r>
            <a:endParaRPr/>
          </a:p>
        </p:txBody>
      </p:sp>
      <p:cxnSp>
        <p:nvCxnSpPr>
          <p:cNvPr id="183" name="Google Shape;183;p13"/>
          <p:cNvCxnSpPr>
            <a:stCxn id="176" idx="2"/>
            <a:endCxn id="181" idx="0"/>
          </p:cNvCxnSpPr>
          <p:nvPr/>
        </p:nvCxnSpPr>
        <p:spPr>
          <a:xfrm>
            <a:off x="12751654" y="3165867"/>
            <a:ext cx="32700" cy="2526000"/>
          </a:xfrm>
          <a:prstGeom prst="straightConnector1">
            <a:avLst/>
          </a:prstGeom>
          <a:noFill/>
          <a:ln cap="flat" cmpd="sng" w="57150">
            <a:solidFill>
              <a:srgbClr val="4A7DBA"/>
            </a:solidFill>
            <a:prstDash val="solid"/>
            <a:round/>
            <a:headEnd len="sm" w="sm" type="none"/>
            <a:tailEnd len="sm" w="sm" type="none"/>
          </a:ln>
        </p:spPr>
      </p:cxnSp>
      <p:cxnSp>
        <p:nvCxnSpPr>
          <p:cNvPr id="184" name="Google Shape;184;p13"/>
          <p:cNvCxnSpPr>
            <a:stCxn id="181" idx="3"/>
            <a:endCxn id="185" idx="1"/>
          </p:cNvCxnSpPr>
          <p:nvPr/>
        </p:nvCxnSpPr>
        <p:spPr>
          <a:xfrm flipH="1" rot="10800000">
            <a:off x="13381001" y="5205324"/>
            <a:ext cx="650700" cy="809700"/>
          </a:xfrm>
          <a:prstGeom prst="bentConnector3">
            <a:avLst>
              <a:gd fmla="val 50000" name="adj1"/>
            </a:avLst>
          </a:prstGeom>
          <a:noFill/>
          <a:ln cap="flat" cmpd="sng" w="57150">
            <a:solidFill>
              <a:srgbClr val="4A7DBA"/>
            </a:solidFill>
            <a:prstDash val="solid"/>
            <a:round/>
            <a:headEnd len="sm" w="sm" type="none"/>
            <a:tailEnd len="sm" w="sm" type="none"/>
          </a:ln>
        </p:spPr>
      </p:cxnSp>
      <p:sp>
        <p:nvSpPr>
          <p:cNvPr id="185" name="Google Shape;185;p13"/>
          <p:cNvSpPr/>
          <p:nvPr/>
        </p:nvSpPr>
        <p:spPr>
          <a:xfrm>
            <a:off x="14031557" y="4882103"/>
            <a:ext cx="1193270" cy="646331"/>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2</a:t>
            </a:r>
            <a:endParaRPr/>
          </a:p>
        </p:txBody>
      </p:sp>
      <p:cxnSp>
        <p:nvCxnSpPr>
          <p:cNvPr id="186" name="Google Shape;186;p13"/>
          <p:cNvCxnSpPr>
            <a:stCxn id="177" idx="2"/>
            <a:endCxn id="185" idx="0"/>
          </p:cNvCxnSpPr>
          <p:nvPr/>
        </p:nvCxnSpPr>
        <p:spPr>
          <a:xfrm>
            <a:off x="14608017" y="3165867"/>
            <a:ext cx="20100" cy="1716300"/>
          </a:xfrm>
          <a:prstGeom prst="straightConnector1">
            <a:avLst/>
          </a:prstGeom>
          <a:noFill/>
          <a:ln cap="flat" cmpd="sng" w="57150">
            <a:solidFill>
              <a:srgbClr val="4A7DBA"/>
            </a:solidFill>
            <a:prstDash val="solid"/>
            <a:round/>
            <a:headEnd len="sm" w="sm" type="none"/>
            <a:tailEnd len="sm" w="sm" type="none"/>
          </a:ln>
        </p:spPr>
      </p:cxnSp>
      <p:cxnSp>
        <p:nvCxnSpPr>
          <p:cNvPr id="187" name="Google Shape;187;p13"/>
          <p:cNvCxnSpPr>
            <a:stCxn id="185" idx="2"/>
            <a:endCxn id="182" idx="0"/>
          </p:cNvCxnSpPr>
          <p:nvPr/>
        </p:nvCxnSpPr>
        <p:spPr>
          <a:xfrm>
            <a:off x="14628192" y="5528434"/>
            <a:ext cx="0" cy="2969700"/>
          </a:xfrm>
          <a:prstGeom prst="straightConnector1">
            <a:avLst/>
          </a:prstGeom>
          <a:noFill/>
          <a:ln cap="flat" cmpd="sng" w="57150">
            <a:solidFill>
              <a:srgbClr val="4A7DBA"/>
            </a:solidFill>
            <a:prstDash val="solid"/>
            <a:round/>
            <a:headEnd len="sm" w="sm" type="none"/>
            <a:tailEnd len="sm" w="sm" type="none"/>
          </a:ln>
        </p:spPr>
      </p:cxnSp>
      <p:sp>
        <p:nvSpPr>
          <p:cNvPr id="188" name="Google Shape;188;p13"/>
          <p:cNvSpPr/>
          <p:nvPr/>
        </p:nvSpPr>
        <p:spPr>
          <a:xfrm>
            <a:off x="13789992" y="8276666"/>
            <a:ext cx="1904999" cy="965659"/>
          </a:xfrm>
          <a:prstGeom prst="irregularSeal2">
            <a:avLst/>
          </a:prstGeom>
          <a:solidFill>
            <a:schemeClr val="accent6"/>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A black and white logo&#10;&#10;Description automatically generated" id="189" name="Google Shape;189;p13"/>
          <p:cNvPicPr preferRelativeResize="0"/>
          <p:nvPr/>
        </p:nvPicPr>
        <p:blipFill rotWithShape="1">
          <a:blip r:embed="rId6">
            <a:alphaModFix/>
          </a:blip>
          <a:srcRect b="0" l="0" r="0" t="0"/>
          <a:stretch/>
        </p:blipFill>
        <p:spPr>
          <a:xfrm rot="479396">
            <a:off x="13222579" y="338566"/>
            <a:ext cx="1276557" cy="468777"/>
          </a:xfrm>
          <a:prstGeom prst="rect">
            <a:avLst/>
          </a:prstGeom>
          <a:noFill/>
          <a:ln>
            <a:noFill/>
          </a:ln>
        </p:spPr>
      </p:pic>
      <p:pic>
        <p:nvPicPr>
          <p:cNvPr id="190" name="Google Shape;190;p13"/>
          <p:cNvPicPr preferRelativeResize="0"/>
          <p:nvPr/>
        </p:nvPicPr>
        <p:blipFill rotWithShape="1">
          <a:blip r:embed="rId7">
            <a:alphaModFix/>
          </a:blip>
          <a:srcRect b="0" l="0" r="0" t="0"/>
          <a:stretch/>
        </p:blipFill>
        <p:spPr>
          <a:xfrm>
            <a:off x="2248513" y="4221489"/>
            <a:ext cx="6571651" cy="5806162"/>
          </a:xfrm>
          <a:prstGeom prst="rect">
            <a:avLst/>
          </a:prstGeom>
          <a:noFill/>
          <a:ln>
            <a:noFill/>
          </a:ln>
        </p:spPr>
      </p:pic>
      <p:sp>
        <p:nvSpPr>
          <p:cNvPr id="191" name="Google Shape;191;p13"/>
          <p:cNvSpPr txBox="1"/>
          <p:nvPr/>
        </p:nvSpPr>
        <p:spPr>
          <a:xfrm>
            <a:off x="9144000" y="6549656"/>
            <a:ext cx="4620176" cy="1938992"/>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4000"/>
              <a:t>int fd = socket(xxx);</a:t>
            </a:r>
            <a:endParaRPr/>
          </a:p>
          <a:p>
            <a:pPr indent="0" lvl="0" marL="0" rtl="0" algn="l">
              <a:spcBef>
                <a:spcPts val="0"/>
              </a:spcBef>
              <a:spcAft>
                <a:spcPts val="0"/>
              </a:spcAft>
              <a:buNone/>
            </a:pPr>
            <a:r>
              <a:rPr lang="en-US" sz="4000"/>
              <a:t>connect(fd, xxx);</a:t>
            </a:r>
            <a:endParaRPr/>
          </a:p>
          <a:p>
            <a:pPr indent="0" lvl="0" marL="0" rtl="0" algn="l">
              <a:spcBef>
                <a:spcPts val="0"/>
              </a:spcBef>
              <a:spcAft>
                <a:spcPts val="0"/>
              </a:spcAft>
              <a:buNone/>
            </a:pPr>
            <a:r>
              <a:rPr lang="en-US" sz="4000"/>
              <a:t>sendmsg(fd, xxx);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171"/>
                                        </p:tgtEl>
                                        <p:attrNameLst>
                                          <p:attrName>r</p:attrName>
                                        </p:attrNameLst>
                                      </p:cBhvr>
                                    </p:animRo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ppt_w</p:attrName>
                                        </p:attrNameLst>
                                      </p:cBhvr>
                                      <p:tavLst>
                                        <p:tav fmla="" tm="0">
                                          <p:val>
                                            <p:strVal val="0"/>
                                          </p:val>
                                        </p:tav>
                                        <p:tav fmla="" tm="100000">
                                          <p:val>
                                            <p:strVal val="#ppt_w"/>
                                          </p:val>
                                        </p:tav>
                                      </p:tavLst>
                                    </p:anim>
                                    <p:anim calcmode="lin" valueType="num">
                                      <p:cBhvr additive="base">
                                        <p:cTn dur="500"/>
                                        <p:tgtEl>
                                          <p:spTgt spid="1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4"/>
          <p:cNvPicPr preferRelativeResize="0"/>
          <p:nvPr/>
        </p:nvPicPr>
        <p:blipFill rotWithShape="1">
          <a:blip r:embed="rId3">
            <a:alphaModFix/>
          </a:blip>
          <a:srcRect b="0" l="0" r="0" t="0"/>
          <a:stretch/>
        </p:blipFill>
        <p:spPr>
          <a:xfrm>
            <a:off x="12951792" y="120606"/>
            <a:ext cx="1676400" cy="1676400"/>
          </a:xfrm>
          <a:prstGeom prst="rect">
            <a:avLst/>
          </a:prstGeom>
          <a:noFill/>
          <a:ln>
            <a:noFill/>
          </a:ln>
        </p:spPr>
      </p:pic>
      <p:grpSp>
        <p:nvGrpSpPr>
          <p:cNvPr id="198" name="Google Shape;198;p14"/>
          <p:cNvGrpSpPr/>
          <p:nvPr/>
        </p:nvGrpSpPr>
        <p:grpSpPr>
          <a:xfrm>
            <a:off x="0" y="9430739"/>
            <a:ext cx="18288000" cy="856468"/>
            <a:chOff x="0" y="9430739"/>
            <a:chExt cx="18288000" cy="856468"/>
          </a:xfrm>
        </p:grpSpPr>
        <p:sp>
          <p:nvSpPr>
            <p:cNvPr id="199" name="Google Shape;199;p14"/>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00" name="Google Shape;200;p14"/>
            <p:cNvPicPr preferRelativeResize="0"/>
            <p:nvPr/>
          </p:nvPicPr>
          <p:blipFill rotWithShape="1">
            <a:blip r:embed="rId4">
              <a:alphaModFix/>
            </a:blip>
            <a:srcRect b="0" l="0" r="0" t="0"/>
            <a:stretch/>
          </p:blipFill>
          <p:spPr>
            <a:xfrm>
              <a:off x="14763123" y="9430739"/>
              <a:ext cx="3524249" cy="838199"/>
            </a:xfrm>
            <a:prstGeom prst="rect">
              <a:avLst/>
            </a:prstGeom>
            <a:noFill/>
            <a:ln>
              <a:noFill/>
            </a:ln>
          </p:spPr>
        </p:pic>
      </p:grpSp>
      <p:sp>
        <p:nvSpPr>
          <p:cNvPr id="201" name="Google Shape;201;p14"/>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202" name="Google Shape;202;p14"/>
          <p:cNvSpPr txBox="1"/>
          <p:nvPr/>
        </p:nvSpPr>
        <p:spPr>
          <a:xfrm>
            <a:off x="381000" y="2400300"/>
            <a:ext cx="7245894" cy="3416320"/>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Fuzzing </a:t>
            </a:r>
            <a:r>
              <a:rPr b="1" lang="en-US" sz="5400">
                <a:solidFill>
                  <a:srgbClr val="A5A5A5"/>
                </a:solidFill>
                <a:latin typeface="Teko"/>
                <a:ea typeface="Teko"/>
                <a:cs typeface="Teko"/>
                <a:sym typeface="Teko"/>
              </a:rPr>
              <a:t>Pros &amp;</a:t>
            </a:r>
            <a:r>
              <a:rPr b="1" lang="en-US" sz="5400">
                <a:solidFill>
                  <a:schemeClr val="dk1"/>
                </a:solidFill>
                <a:latin typeface="Teko"/>
                <a:ea typeface="Teko"/>
                <a:cs typeface="Teko"/>
                <a:sym typeface="Teko"/>
              </a:rPr>
              <a:t> Cons?</a:t>
            </a:r>
            <a:endParaRPr/>
          </a:p>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Upstream v.s. Downstream</a:t>
            </a:r>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descr="A cartoon of a spear&#10;&#10;Description automatically generated" id="203" name="Google Shape;203;p14"/>
          <p:cNvPicPr preferRelativeResize="0"/>
          <p:nvPr/>
        </p:nvPicPr>
        <p:blipFill rotWithShape="1">
          <a:blip r:embed="rId5">
            <a:alphaModFix/>
          </a:blip>
          <a:srcRect b="0" l="0" r="0" t="0"/>
          <a:stretch/>
        </p:blipFill>
        <p:spPr>
          <a:xfrm rot="-1397680">
            <a:off x="12145532" y="-234760"/>
            <a:ext cx="2630663" cy="2630663"/>
          </a:xfrm>
          <a:prstGeom prst="rect">
            <a:avLst/>
          </a:prstGeom>
          <a:noFill/>
          <a:ln>
            <a:noFill/>
          </a:ln>
        </p:spPr>
      </p:pic>
      <p:cxnSp>
        <p:nvCxnSpPr>
          <p:cNvPr id="204" name="Google Shape;204;p14"/>
          <p:cNvCxnSpPr/>
          <p:nvPr/>
        </p:nvCxnSpPr>
        <p:spPr>
          <a:xfrm>
            <a:off x="8151192" y="2812307"/>
            <a:ext cx="9677400" cy="0"/>
          </a:xfrm>
          <a:prstGeom prst="straightConnector1">
            <a:avLst/>
          </a:prstGeom>
          <a:noFill/>
          <a:ln cap="flat" cmpd="sng" w="57150">
            <a:solidFill>
              <a:srgbClr val="4A7DBA"/>
            </a:solidFill>
            <a:prstDash val="solid"/>
            <a:round/>
            <a:headEnd len="sm" w="sm" type="none"/>
            <a:tailEnd len="sm" w="sm" type="none"/>
          </a:ln>
        </p:spPr>
      </p:cxnSp>
      <p:sp>
        <p:nvSpPr>
          <p:cNvPr id="205" name="Google Shape;205;p14"/>
          <p:cNvSpPr txBox="1"/>
          <p:nvPr/>
        </p:nvSpPr>
        <p:spPr>
          <a:xfrm>
            <a:off x="8151192" y="1873206"/>
            <a:ext cx="1729961" cy="646331"/>
          </a:xfrm>
          <a:prstGeom prst="rect">
            <a:avLst/>
          </a:prstGeom>
          <a:solidFill>
            <a:srgbClr val="0070C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Userspace</a:t>
            </a:r>
            <a:endParaRPr sz="3600">
              <a:solidFill>
                <a:schemeClr val="lt1"/>
              </a:solidFill>
              <a:latin typeface="Teko"/>
              <a:ea typeface="Teko"/>
              <a:cs typeface="Teko"/>
              <a:sym typeface="Teko"/>
            </a:endParaRPr>
          </a:p>
        </p:txBody>
      </p:sp>
      <p:sp>
        <p:nvSpPr>
          <p:cNvPr id="206" name="Google Shape;206;p14"/>
          <p:cNvSpPr txBox="1"/>
          <p:nvPr/>
        </p:nvSpPr>
        <p:spPr>
          <a:xfrm>
            <a:off x="8151192" y="3045733"/>
            <a:ext cx="1968809" cy="646331"/>
          </a:xfrm>
          <a:prstGeom prst="rect">
            <a:avLst/>
          </a:prstGeom>
          <a:solidFill>
            <a:srgbClr val="0070C0"/>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Kernelspace</a:t>
            </a:r>
            <a:endParaRPr sz="3600">
              <a:solidFill>
                <a:schemeClr val="lt1"/>
              </a:solidFill>
              <a:latin typeface="Teko"/>
              <a:ea typeface="Teko"/>
              <a:cs typeface="Teko"/>
              <a:sym typeface="Teko"/>
            </a:endParaRPr>
          </a:p>
        </p:txBody>
      </p:sp>
      <p:sp>
        <p:nvSpPr>
          <p:cNvPr id="207" name="Google Shape;207;p14"/>
          <p:cNvSpPr txBox="1"/>
          <p:nvPr/>
        </p:nvSpPr>
        <p:spPr>
          <a:xfrm>
            <a:off x="10249121" y="2500109"/>
            <a:ext cx="139333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1</a:t>
            </a:r>
            <a:endParaRPr/>
          </a:p>
        </p:txBody>
      </p:sp>
      <p:sp>
        <p:nvSpPr>
          <p:cNvPr id="208" name="Google Shape;208;p14"/>
          <p:cNvSpPr txBox="1"/>
          <p:nvPr/>
        </p:nvSpPr>
        <p:spPr>
          <a:xfrm>
            <a:off x="12012509" y="2519536"/>
            <a:ext cx="147829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2</a:t>
            </a:r>
            <a:endParaRPr/>
          </a:p>
        </p:txBody>
      </p:sp>
      <p:sp>
        <p:nvSpPr>
          <p:cNvPr id="209" name="Google Shape;209;p14"/>
          <p:cNvSpPr txBox="1"/>
          <p:nvPr/>
        </p:nvSpPr>
        <p:spPr>
          <a:xfrm>
            <a:off x="13860857" y="2519536"/>
            <a:ext cx="149432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3</a:t>
            </a:r>
            <a:endParaRPr/>
          </a:p>
        </p:txBody>
      </p:sp>
      <p:sp>
        <p:nvSpPr>
          <p:cNvPr id="210" name="Google Shape;210;p14"/>
          <p:cNvSpPr txBox="1"/>
          <p:nvPr/>
        </p:nvSpPr>
        <p:spPr>
          <a:xfrm>
            <a:off x="16431668" y="2500109"/>
            <a:ext cx="1500732"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Syscall N</a:t>
            </a:r>
            <a:endParaRPr/>
          </a:p>
        </p:txBody>
      </p:sp>
      <p:sp>
        <p:nvSpPr>
          <p:cNvPr id="211" name="Google Shape;211;p14"/>
          <p:cNvSpPr txBox="1"/>
          <p:nvPr/>
        </p:nvSpPr>
        <p:spPr>
          <a:xfrm>
            <a:off x="15698821" y="2500109"/>
            <a:ext cx="381000" cy="646331"/>
          </a:xfrm>
          <a:prstGeom prst="rect">
            <a:avLst/>
          </a:prstGeom>
          <a:solidFill>
            <a:srgbClr val="76923C"/>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solidFill>
                  <a:schemeClr val="lt1"/>
                </a:solidFill>
                <a:latin typeface="Teko"/>
                <a:ea typeface="Teko"/>
                <a:cs typeface="Teko"/>
                <a:sym typeface="Teko"/>
              </a:rPr>
              <a:t>… </a:t>
            </a:r>
            <a:endParaRPr/>
          </a:p>
        </p:txBody>
      </p:sp>
      <p:cxnSp>
        <p:nvCxnSpPr>
          <p:cNvPr id="212" name="Google Shape;212;p14"/>
          <p:cNvCxnSpPr>
            <a:stCxn id="207" idx="2"/>
            <a:endCxn id="213" idx="0"/>
          </p:cNvCxnSpPr>
          <p:nvPr/>
        </p:nvCxnSpPr>
        <p:spPr>
          <a:xfrm flipH="1" rot="-5400000">
            <a:off x="10592386" y="3499840"/>
            <a:ext cx="2545500" cy="1838700"/>
          </a:xfrm>
          <a:prstGeom prst="bentConnector3">
            <a:avLst>
              <a:gd fmla="val 50000" name="adj1"/>
            </a:avLst>
          </a:prstGeom>
          <a:noFill/>
          <a:ln cap="flat" cmpd="sng" w="57150">
            <a:solidFill>
              <a:srgbClr val="4A7DBA"/>
            </a:solidFill>
            <a:prstDash val="solid"/>
            <a:round/>
            <a:headEnd len="sm" w="sm" type="none"/>
            <a:tailEnd len="sm" w="sm" type="none"/>
          </a:ln>
        </p:spPr>
      </p:cxnSp>
      <p:sp>
        <p:nvSpPr>
          <p:cNvPr id="213" name="Google Shape;213;p14"/>
          <p:cNvSpPr/>
          <p:nvPr/>
        </p:nvSpPr>
        <p:spPr>
          <a:xfrm>
            <a:off x="12187731" y="5691858"/>
            <a:ext cx="1193270" cy="646331"/>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214" name="Google Shape;214;p14"/>
          <p:cNvSpPr/>
          <p:nvPr/>
        </p:nvSpPr>
        <p:spPr>
          <a:xfrm>
            <a:off x="14031557" y="8498099"/>
            <a:ext cx="1193270" cy="646331"/>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Teko"/>
                <a:ea typeface="Teko"/>
                <a:cs typeface="Teko"/>
                <a:sym typeface="Teko"/>
              </a:rPr>
              <a:t>Bug</a:t>
            </a:r>
            <a:endParaRPr/>
          </a:p>
        </p:txBody>
      </p:sp>
      <p:cxnSp>
        <p:nvCxnSpPr>
          <p:cNvPr id="215" name="Google Shape;215;p14"/>
          <p:cNvCxnSpPr>
            <a:stCxn id="208" idx="2"/>
            <a:endCxn id="213" idx="0"/>
          </p:cNvCxnSpPr>
          <p:nvPr/>
        </p:nvCxnSpPr>
        <p:spPr>
          <a:xfrm>
            <a:off x="12751654" y="3165867"/>
            <a:ext cx="32700" cy="2526000"/>
          </a:xfrm>
          <a:prstGeom prst="straightConnector1">
            <a:avLst/>
          </a:prstGeom>
          <a:noFill/>
          <a:ln cap="flat" cmpd="sng" w="57150">
            <a:solidFill>
              <a:srgbClr val="4A7DBA"/>
            </a:solidFill>
            <a:prstDash val="solid"/>
            <a:round/>
            <a:headEnd len="sm" w="sm" type="none"/>
            <a:tailEnd len="sm" w="sm" type="none"/>
          </a:ln>
        </p:spPr>
      </p:cxnSp>
      <p:cxnSp>
        <p:nvCxnSpPr>
          <p:cNvPr id="216" name="Google Shape;216;p14"/>
          <p:cNvCxnSpPr>
            <a:stCxn id="213" idx="3"/>
            <a:endCxn id="217" idx="1"/>
          </p:cNvCxnSpPr>
          <p:nvPr/>
        </p:nvCxnSpPr>
        <p:spPr>
          <a:xfrm flipH="1" rot="10800000">
            <a:off x="13381001" y="5205324"/>
            <a:ext cx="650700" cy="809700"/>
          </a:xfrm>
          <a:prstGeom prst="bentConnector3">
            <a:avLst>
              <a:gd fmla="val 50000" name="adj1"/>
            </a:avLst>
          </a:prstGeom>
          <a:noFill/>
          <a:ln cap="flat" cmpd="sng" w="57150">
            <a:solidFill>
              <a:srgbClr val="4A7DBA"/>
            </a:solidFill>
            <a:prstDash val="solid"/>
            <a:round/>
            <a:headEnd len="sm" w="sm" type="none"/>
            <a:tailEnd len="sm" w="sm" type="none"/>
          </a:ln>
        </p:spPr>
      </p:cxnSp>
      <p:sp>
        <p:nvSpPr>
          <p:cNvPr id="217" name="Google Shape;217;p14"/>
          <p:cNvSpPr/>
          <p:nvPr/>
        </p:nvSpPr>
        <p:spPr>
          <a:xfrm>
            <a:off x="14031557" y="4882103"/>
            <a:ext cx="1193270" cy="646331"/>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chemeClr val="lt1"/>
                </a:solidFill>
                <a:latin typeface="Calibri"/>
                <a:ea typeface="Calibri"/>
                <a:cs typeface="Calibri"/>
                <a:sym typeface="Calibri"/>
              </a:rPr>
              <a:t>2</a:t>
            </a:r>
            <a:endParaRPr/>
          </a:p>
        </p:txBody>
      </p:sp>
      <p:cxnSp>
        <p:nvCxnSpPr>
          <p:cNvPr id="218" name="Google Shape;218;p14"/>
          <p:cNvCxnSpPr>
            <a:stCxn id="209" idx="2"/>
            <a:endCxn id="217" idx="0"/>
          </p:cNvCxnSpPr>
          <p:nvPr/>
        </p:nvCxnSpPr>
        <p:spPr>
          <a:xfrm>
            <a:off x="14608017" y="3165867"/>
            <a:ext cx="20100" cy="1716300"/>
          </a:xfrm>
          <a:prstGeom prst="straightConnector1">
            <a:avLst/>
          </a:prstGeom>
          <a:noFill/>
          <a:ln cap="flat" cmpd="sng" w="57150">
            <a:solidFill>
              <a:srgbClr val="4A7DBA"/>
            </a:solidFill>
            <a:prstDash val="solid"/>
            <a:round/>
            <a:headEnd len="sm" w="sm" type="none"/>
            <a:tailEnd len="sm" w="sm" type="none"/>
          </a:ln>
        </p:spPr>
      </p:cxnSp>
      <p:cxnSp>
        <p:nvCxnSpPr>
          <p:cNvPr id="219" name="Google Shape;219;p14"/>
          <p:cNvCxnSpPr>
            <a:stCxn id="217" idx="2"/>
            <a:endCxn id="214" idx="0"/>
          </p:cNvCxnSpPr>
          <p:nvPr/>
        </p:nvCxnSpPr>
        <p:spPr>
          <a:xfrm>
            <a:off x="14628192" y="5528434"/>
            <a:ext cx="0" cy="2969700"/>
          </a:xfrm>
          <a:prstGeom prst="straightConnector1">
            <a:avLst/>
          </a:prstGeom>
          <a:noFill/>
          <a:ln cap="flat" cmpd="sng" w="57150">
            <a:solidFill>
              <a:srgbClr val="4A7DBA"/>
            </a:solidFill>
            <a:prstDash val="solid"/>
            <a:round/>
            <a:headEnd len="sm" w="sm" type="none"/>
            <a:tailEnd len="sm" w="sm" type="none"/>
          </a:ln>
        </p:spPr>
      </p:cxnSp>
      <p:pic>
        <p:nvPicPr>
          <p:cNvPr descr="A black and white logo&#10;&#10;Description automatically generated" id="220" name="Google Shape;220;p14"/>
          <p:cNvPicPr preferRelativeResize="0"/>
          <p:nvPr/>
        </p:nvPicPr>
        <p:blipFill rotWithShape="1">
          <a:blip r:embed="rId6">
            <a:alphaModFix/>
          </a:blip>
          <a:srcRect b="0" l="0" r="0" t="0"/>
          <a:stretch/>
        </p:blipFill>
        <p:spPr>
          <a:xfrm rot="479396">
            <a:off x="13222579" y="338566"/>
            <a:ext cx="1276557" cy="468777"/>
          </a:xfrm>
          <a:prstGeom prst="rect">
            <a:avLst/>
          </a:prstGeom>
          <a:noFill/>
          <a:ln>
            <a:noFill/>
          </a:ln>
        </p:spPr>
      </p:pic>
      <p:sp>
        <p:nvSpPr>
          <p:cNvPr id="221" name="Google Shape;221;p14"/>
          <p:cNvSpPr/>
          <p:nvPr/>
        </p:nvSpPr>
        <p:spPr>
          <a:xfrm>
            <a:off x="9881153" y="1045000"/>
            <a:ext cx="2652643" cy="1196174"/>
          </a:xfrm>
          <a:prstGeom prst="wedgeRectCallout">
            <a:avLst>
              <a:gd fmla="val 71339" name="adj1"/>
              <a:gd fmla="val -41742" name="adj2"/>
            </a:avLst>
          </a:prstGeom>
          <a:solidFill>
            <a:srgbClr val="D8D8D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000000"/>
                </a:solidFill>
                <a:latin typeface="Calibri"/>
                <a:ea typeface="Calibri"/>
                <a:cs typeface="Calibri"/>
                <a:sym typeface="Calibri"/>
              </a:rPr>
              <a:t>Finding bugs is all I care about</a:t>
            </a:r>
            <a:endParaRPr/>
          </a:p>
        </p:txBody>
      </p:sp>
      <p:sp>
        <p:nvSpPr>
          <p:cNvPr id="222" name="Google Shape;222;p14"/>
          <p:cNvSpPr/>
          <p:nvPr/>
        </p:nvSpPr>
        <p:spPr>
          <a:xfrm>
            <a:off x="15184866" y="576117"/>
            <a:ext cx="3026934" cy="1676400"/>
          </a:xfrm>
          <a:prstGeom prst="wedgeRectCallout">
            <a:avLst>
              <a:gd fmla="val -75392" name="adj1"/>
              <a:gd fmla="val -38653" name="adj2"/>
            </a:avLst>
          </a:prstGeom>
          <a:solidFill>
            <a:srgbClr val="D8D8D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sz="2800">
                <a:solidFill>
                  <a:srgbClr val="000000"/>
                </a:solidFill>
                <a:latin typeface="Calibri"/>
                <a:ea typeface="Calibri"/>
                <a:cs typeface="Calibri"/>
                <a:sym typeface="Calibri"/>
              </a:rPr>
              <a:t>Regardless of their types, </a:t>
            </a:r>
            <a:r>
              <a:rPr lang="en-US" sz="2800">
                <a:solidFill>
                  <a:srgbClr val="C00000"/>
                </a:solidFill>
                <a:latin typeface="Calibri"/>
                <a:ea typeface="Calibri"/>
                <a:cs typeface="Calibri"/>
                <a:sym typeface="Calibri"/>
              </a:rPr>
              <a:t>security bugs or not</a:t>
            </a:r>
            <a:r>
              <a:rPr lang="en-US" sz="2800">
                <a:solidFill>
                  <a:srgbClr val="000000"/>
                </a:solidFill>
                <a:latin typeface="Calibri"/>
                <a:ea typeface="Calibri"/>
                <a:cs typeface="Calibri"/>
                <a:sym typeface="Calibri"/>
              </a:rPr>
              <a:t>.</a:t>
            </a:r>
            <a:endParaRPr/>
          </a:p>
        </p:txBody>
      </p:sp>
      <p:sp>
        <p:nvSpPr>
          <p:cNvPr id="223" name="Google Shape;223;p14"/>
          <p:cNvSpPr/>
          <p:nvPr/>
        </p:nvSpPr>
        <p:spPr>
          <a:xfrm>
            <a:off x="12187731" y="5691858"/>
            <a:ext cx="1193264" cy="646331"/>
          </a:xfrm>
          <a:prstGeom prst="rect">
            <a:avLst/>
          </a:prstGeom>
          <a:solidFill>
            <a:schemeClr val="accent2"/>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Root</a:t>
            </a:r>
            <a:endParaRPr/>
          </a:p>
        </p:txBody>
      </p:sp>
      <p:sp>
        <p:nvSpPr>
          <p:cNvPr id="224" name="Google Shape;224;p14"/>
          <p:cNvSpPr/>
          <p:nvPr/>
        </p:nvSpPr>
        <p:spPr>
          <a:xfrm>
            <a:off x="14031557" y="4882103"/>
            <a:ext cx="1193270" cy="646331"/>
          </a:xfrm>
          <a:prstGeom prst="rect">
            <a:avLst/>
          </a:prstGeom>
          <a:solidFill>
            <a:schemeClr val="accent2"/>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Root</a:t>
            </a:r>
            <a:endParaRPr/>
          </a:p>
        </p:txBody>
      </p:sp>
      <p:sp>
        <p:nvSpPr>
          <p:cNvPr id="225" name="Google Shape;225;p14"/>
          <p:cNvSpPr txBox="1"/>
          <p:nvPr/>
        </p:nvSpPr>
        <p:spPr>
          <a:xfrm>
            <a:off x="595203" y="5691858"/>
            <a:ext cx="4802918"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rgbClr val="C00000"/>
                </a:solidFill>
                <a:latin typeface="Teko"/>
                <a:ea typeface="Teko"/>
                <a:cs typeface="Teko"/>
                <a:sym typeface="Teko"/>
              </a:rPr>
              <a:t>24.1%</a:t>
            </a:r>
            <a:r>
              <a:rPr lang="en-US" sz="4400">
                <a:solidFill>
                  <a:schemeClr val="dk1"/>
                </a:solidFill>
                <a:latin typeface="Teko"/>
                <a:ea typeface="Teko"/>
                <a:cs typeface="Teko"/>
                <a:sym typeface="Teko"/>
              </a:rPr>
              <a:t> Memory Error Bugs</a:t>
            </a:r>
            <a:endParaRPr/>
          </a:p>
        </p:txBody>
      </p:sp>
      <p:sp>
        <p:nvSpPr>
          <p:cNvPr id="226" name="Google Shape;226;p14"/>
          <p:cNvSpPr txBox="1"/>
          <p:nvPr/>
        </p:nvSpPr>
        <p:spPr>
          <a:xfrm>
            <a:off x="595203" y="8315421"/>
            <a:ext cx="5266185"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rgbClr val="C00000"/>
                </a:solidFill>
                <a:latin typeface="Teko"/>
                <a:ea typeface="Teko"/>
                <a:cs typeface="Teko"/>
                <a:sym typeface="Teko"/>
              </a:rPr>
              <a:t>18.2% </a:t>
            </a:r>
            <a:r>
              <a:rPr lang="en-US" sz="4400">
                <a:solidFill>
                  <a:schemeClr val="dk1"/>
                </a:solidFill>
                <a:latin typeface="Teko"/>
                <a:ea typeface="Teko"/>
                <a:cs typeface="Teko"/>
                <a:sym typeface="Teko"/>
              </a:rPr>
              <a:t>likely-exploitable bugs</a:t>
            </a:r>
            <a:endParaRPr/>
          </a:p>
        </p:txBody>
      </p:sp>
      <p:sp>
        <p:nvSpPr>
          <p:cNvPr id="227" name="Google Shape;227;p14"/>
          <p:cNvSpPr/>
          <p:nvPr/>
        </p:nvSpPr>
        <p:spPr>
          <a:xfrm>
            <a:off x="1746818" y="5691858"/>
            <a:ext cx="3651303" cy="769441"/>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cxnSp>
        <p:nvCxnSpPr>
          <p:cNvPr id="228" name="Google Shape;228;p14"/>
          <p:cNvCxnSpPr>
            <a:stCxn id="227" idx="2"/>
          </p:cNvCxnSpPr>
          <p:nvPr/>
        </p:nvCxnSpPr>
        <p:spPr>
          <a:xfrm>
            <a:off x="3572470" y="6461299"/>
            <a:ext cx="0" cy="1854000"/>
          </a:xfrm>
          <a:prstGeom prst="straightConnector1">
            <a:avLst/>
          </a:prstGeom>
          <a:noFill/>
          <a:ln cap="flat" cmpd="sng" w="28575">
            <a:solidFill>
              <a:schemeClr val="dk1"/>
            </a:solidFill>
            <a:prstDash val="solid"/>
            <a:round/>
            <a:headEnd len="sm" w="sm" type="none"/>
            <a:tailEnd len="med" w="med" type="triangle"/>
          </a:ln>
        </p:spPr>
      </p:cxnSp>
      <p:sp>
        <p:nvSpPr>
          <p:cNvPr id="229" name="Google Shape;229;p14"/>
          <p:cNvSpPr/>
          <p:nvPr/>
        </p:nvSpPr>
        <p:spPr>
          <a:xfrm>
            <a:off x="1746818" y="8336699"/>
            <a:ext cx="4036979" cy="769441"/>
          </a:xfrm>
          <a:prstGeom prst="rect">
            <a:avLst/>
          </a:prstGeom>
          <a:noFill/>
          <a:ln cap="flat" cmpd="sng" w="28575">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id="230" name="Google Shape;230;p14"/>
          <p:cNvPicPr preferRelativeResize="0"/>
          <p:nvPr/>
        </p:nvPicPr>
        <p:blipFill rotWithShape="1">
          <a:blip r:embed="rId7">
            <a:alphaModFix/>
          </a:blip>
          <a:srcRect b="0" l="0" r="0" t="0"/>
          <a:stretch/>
        </p:blipFill>
        <p:spPr>
          <a:xfrm>
            <a:off x="5959117" y="6132275"/>
            <a:ext cx="5722920" cy="1455911"/>
          </a:xfrm>
          <a:prstGeom prst="rect">
            <a:avLst/>
          </a:prstGeom>
          <a:noFill/>
          <a:ln>
            <a:noFill/>
          </a:ln>
        </p:spPr>
      </p:pic>
      <p:sp>
        <p:nvSpPr>
          <p:cNvPr id="231" name="Google Shape;231;p14"/>
          <p:cNvSpPr txBox="1"/>
          <p:nvPr/>
        </p:nvSpPr>
        <p:spPr>
          <a:xfrm>
            <a:off x="5908106" y="7668724"/>
            <a:ext cx="3249608" cy="36933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rgbClr val="7F7F7F"/>
                </a:solidFill>
              </a:rPr>
              <a:t>SyzScope. USENIX Sec 2022</a:t>
            </a:r>
            <a:endParaRPr/>
          </a:p>
        </p:txBody>
      </p:sp>
      <p:sp>
        <p:nvSpPr>
          <p:cNvPr id="232" name="Google Shape;232;p14"/>
          <p:cNvSpPr txBox="1"/>
          <p:nvPr/>
        </p:nvSpPr>
        <p:spPr>
          <a:xfrm>
            <a:off x="6380432" y="8375321"/>
            <a:ext cx="1814920"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rgbClr val="C00000"/>
                </a:solidFill>
                <a:latin typeface="Teko"/>
                <a:ea typeface="Teko"/>
                <a:cs typeface="Teko"/>
                <a:sym typeface="Teko"/>
              </a:rPr>
              <a:t>232 </a:t>
            </a:r>
            <a:r>
              <a:rPr lang="en-US" sz="4400">
                <a:solidFill>
                  <a:schemeClr val="dk1"/>
                </a:solidFill>
                <a:latin typeface="Teko"/>
                <a:ea typeface="Teko"/>
                <a:cs typeface="Teko"/>
                <a:sym typeface="Teko"/>
              </a:rPr>
              <a:t>bugs</a:t>
            </a:r>
            <a:endParaRPr/>
          </a:p>
        </p:txBody>
      </p:sp>
      <p:sp>
        <p:nvSpPr>
          <p:cNvPr id="233" name="Google Shape;233;p14"/>
          <p:cNvSpPr txBox="1"/>
          <p:nvPr/>
        </p:nvSpPr>
        <p:spPr>
          <a:xfrm>
            <a:off x="6077465" y="8375321"/>
            <a:ext cx="2117887" cy="76944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400">
                <a:solidFill>
                  <a:srgbClr val="C00000"/>
                </a:solidFill>
                <a:latin typeface="Teko"/>
                <a:ea typeface="Teko"/>
                <a:cs typeface="Teko"/>
                <a:sym typeface="Teko"/>
              </a:rPr>
              <a:t>&gt; 232 </a:t>
            </a:r>
            <a:r>
              <a:rPr lang="en-US" sz="4400">
                <a:solidFill>
                  <a:schemeClr val="dk1"/>
                </a:solidFill>
                <a:latin typeface="Teko"/>
                <a:ea typeface="Teko"/>
                <a:cs typeface="Teko"/>
                <a:sym typeface="Teko"/>
              </a:rPr>
              <a:t>bugs</a:t>
            </a:r>
            <a:endParaRPr/>
          </a:p>
        </p:txBody>
      </p:sp>
      <p:sp>
        <p:nvSpPr>
          <p:cNvPr id="234" name="Google Shape;234;p14"/>
          <p:cNvSpPr txBox="1"/>
          <p:nvPr/>
        </p:nvSpPr>
        <p:spPr>
          <a:xfrm>
            <a:off x="15535828" y="5261839"/>
            <a:ext cx="2669320" cy="3970318"/>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3600">
                <a:latin typeface="Teko"/>
                <a:ea typeface="Teko"/>
                <a:cs typeface="Teko"/>
                <a:sym typeface="Teko"/>
              </a:rPr>
              <a:t>CVE-2023-6546</a:t>
            </a:r>
            <a:endParaRPr/>
          </a:p>
          <a:p>
            <a:pPr indent="0" lvl="0" marL="0" rtl="0" algn="l">
              <a:spcBef>
                <a:spcPts val="0"/>
              </a:spcBef>
              <a:spcAft>
                <a:spcPts val="0"/>
              </a:spcAft>
              <a:buNone/>
            </a:pPr>
            <a:r>
              <a:rPr lang="en-US" sz="3600">
                <a:latin typeface="Teko"/>
                <a:ea typeface="Teko"/>
                <a:cs typeface="Teko"/>
                <a:sym typeface="Teko"/>
              </a:rPr>
              <a:t>CVE-2022-27666</a:t>
            </a:r>
            <a:endParaRPr/>
          </a:p>
          <a:p>
            <a:pPr indent="0" lvl="0" marL="0" rtl="0" algn="l">
              <a:spcBef>
                <a:spcPts val="0"/>
              </a:spcBef>
              <a:spcAft>
                <a:spcPts val="0"/>
              </a:spcAft>
              <a:buNone/>
            </a:pPr>
            <a:r>
              <a:rPr lang="en-US" sz="3600">
                <a:latin typeface="Teko"/>
                <a:ea typeface="Teko"/>
                <a:cs typeface="Teko"/>
                <a:sym typeface="Teko"/>
              </a:rPr>
              <a:t>CVE-2022-0185</a:t>
            </a:r>
            <a:endParaRPr/>
          </a:p>
          <a:p>
            <a:pPr indent="0" lvl="0" marL="0" rtl="0" algn="l">
              <a:spcBef>
                <a:spcPts val="0"/>
              </a:spcBef>
              <a:spcAft>
                <a:spcPts val="0"/>
              </a:spcAft>
              <a:buNone/>
            </a:pPr>
            <a:r>
              <a:rPr lang="en-US" sz="3600">
                <a:latin typeface="Teko"/>
                <a:ea typeface="Teko"/>
                <a:cs typeface="Teko"/>
                <a:sym typeface="Teko"/>
              </a:rPr>
              <a:t>CVE-2021-22600</a:t>
            </a:r>
            <a:endParaRPr/>
          </a:p>
          <a:p>
            <a:pPr indent="0" lvl="0" marL="0" rtl="0" algn="l">
              <a:spcBef>
                <a:spcPts val="0"/>
              </a:spcBef>
              <a:spcAft>
                <a:spcPts val="0"/>
              </a:spcAft>
              <a:buNone/>
            </a:pPr>
            <a:r>
              <a:rPr lang="en-US" sz="3600">
                <a:latin typeface="Teko"/>
                <a:ea typeface="Teko"/>
                <a:cs typeface="Teko"/>
                <a:sym typeface="Teko"/>
              </a:rPr>
              <a:t>CVE-2021-22555</a:t>
            </a:r>
            <a:endParaRPr/>
          </a:p>
          <a:p>
            <a:pPr indent="0" lvl="0" marL="0" rtl="0" algn="l">
              <a:spcBef>
                <a:spcPts val="0"/>
              </a:spcBef>
              <a:spcAft>
                <a:spcPts val="0"/>
              </a:spcAft>
              <a:buNone/>
            </a:pPr>
            <a:r>
              <a:rPr lang="en-US" sz="3600">
                <a:latin typeface="Teko"/>
                <a:ea typeface="Teko"/>
                <a:cs typeface="Teko"/>
                <a:sym typeface="Teko"/>
              </a:rPr>
              <a:t>CVE-2021-4154</a:t>
            </a:r>
            <a:endParaRPr/>
          </a:p>
          <a:p>
            <a:pPr indent="0" lvl="0" marL="0" rtl="0" algn="l">
              <a:spcBef>
                <a:spcPts val="0"/>
              </a:spcBef>
              <a:spcAft>
                <a:spcPts val="0"/>
              </a:spcAft>
              <a:buNone/>
            </a:pPr>
            <a:r>
              <a:rPr lang="en-US" sz="3600">
                <a:latin typeface="Teko"/>
                <a:ea typeface="Teko"/>
                <a:cs typeface="Teko"/>
                <a:sym typeface="Teko"/>
              </a:rPr>
              <a:t>CVE-2021-3715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2"/>
                                        </p:tgtEl>
                                      </p:cBhvr>
                                    </p:animEffect>
                                    <p:set>
                                      <p:cBhvr>
                                        <p:cTn dur="1" fill="hold">
                                          <p:stCondLst>
                                            <p:cond delay="500"/>
                                          </p:stCondLst>
                                        </p:cTn>
                                        <p:tgtEl>
                                          <p:spTgt spid="2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15"/>
          <p:cNvGrpSpPr/>
          <p:nvPr/>
        </p:nvGrpSpPr>
        <p:grpSpPr>
          <a:xfrm>
            <a:off x="0" y="9430739"/>
            <a:ext cx="18288000" cy="856468"/>
            <a:chOff x="0" y="9430739"/>
            <a:chExt cx="18288000" cy="856468"/>
          </a:xfrm>
        </p:grpSpPr>
        <p:sp>
          <p:nvSpPr>
            <p:cNvPr id="241" name="Google Shape;241;p15"/>
            <p:cNvSpPr/>
            <p:nvPr/>
          </p:nvSpPr>
          <p:spPr>
            <a:xfrm>
              <a:off x="0" y="9482027"/>
              <a:ext cx="18288000" cy="805180"/>
            </a:xfrm>
            <a:custGeom>
              <a:rect b="b" l="l" r="r" t="t"/>
              <a:pathLst>
                <a:path extrusionOk="0" h="805179" w="18288000">
                  <a:moveTo>
                    <a:pt x="18287998" y="804972"/>
                  </a:moveTo>
                  <a:lnTo>
                    <a:pt x="0" y="804972"/>
                  </a:lnTo>
                  <a:lnTo>
                    <a:pt x="0" y="0"/>
                  </a:lnTo>
                  <a:lnTo>
                    <a:pt x="18287998" y="0"/>
                  </a:lnTo>
                  <a:lnTo>
                    <a:pt x="18287998" y="804972"/>
                  </a:lnTo>
                  <a:close/>
                </a:path>
              </a:pathLst>
            </a:custGeom>
            <a:solidFill>
              <a:srgbClr val="0C6E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42" name="Google Shape;242;p15"/>
            <p:cNvPicPr preferRelativeResize="0"/>
            <p:nvPr/>
          </p:nvPicPr>
          <p:blipFill rotWithShape="1">
            <a:blip r:embed="rId3">
              <a:alphaModFix/>
            </a:blip>
            <a:srcRect b="0" l="0" r="0" t="0"/>
            <a:stretch/>
          </p:blipFill>
          <p:spPr>
            <a:xfrm>
              <a:off x="14763123" y="9430739"/>
              <a:ext cx="3524249" cy="838199"/>
            </a:xfrm>
            <a:prstGeom prst="rect">
              <a:avLst/>
            </a:prstGeom>
            <a:noFill/>
            <a:ln>
              <a:noFill/>
            </a:ln>
          </p:spPr>
        </p:pic>
      </p:grpSp>
      <p:sp>
        <p:nvSpPr>
          <p:cNvPr id="243" name="Google Shape;243;p15"/>
          <p:cNvSpPr txBox="1"/>
          <p:nvPr/>
        </p:nvSpPr>
        <p:spPr>
          <a:xfrm>
            <a:off x="381000" y="342900"/>
            <a:ext cx="7226658"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6000">
                <a:latin typeface="Teko"/>
                <a:ea typeface="Teko"/>
                <a:cs typeface="Teko"/>
                <a:sym typeface="Teko"/>
              </a:rPr>
              <a:t>Where are all the exploits?</a:t>
            </a:r>
            <a:endParaRPr/>
          </a:p>
        </p:txBody>
      </p:sp>
      <p:sp>
        <p:nvSpPr>
          <p:cNvPr id="244" name="Google Shape;244;p15"/>
          <p:cNvSpPr txBox="1"/>
          <p:nvPr/>
        </p:nvSpPr>
        <p:spPr>
          <a:xfrm>
            <a:off x="381000" y="2400300"/>
            <a:ext cx="7245894" cy="2585323"/>
          </a:xfrm>
          <a:prstGeom prst="rect">
            <a:avLst/>
          </a:prstGeom>
          <a:noFill/>
          <a:ln>
            <a:noFill/>
          </a:ln>
        </p:spPr>
        <p:txBody>
          <a:bodyPr anchorCtr="0" anchor="t" bIns="45700" lIns="91425" spcFirstLastPara="1" rIns="91425" wrap="square" tIns="45700">
            <a:spAutoFit/>
          </a:bodyPr>
          <a:lstStyle/>
          <a:p>
            <a:pPr indent="-685800" lvl="0" marL="685800" rtl="0" algn="l">
              <a:spcBef>
                <a:spcPts val="0"/>
              </a:spcBef>
              <a:spcAft>
                <a:spcPts val="0"/>
              </a:spcAft>
              <a:buClr>
                <a:srgbClr val="A5A5A5"/>
              </a:buClr>
              <a:buSzPts val="5400"/>
              <a:buFont typeface="Noto Sans Symbols"/>
              <a:buChar char="❑"/>
            </a:pPr>
            <a:r>
              <a:rPr b="1" lang="en-US" sz="5400">
                <a:solidFill>
                  <a:srgbClr val="A5A5A5"/>
                </a:solidFill>
                <a:latin typeface="Teko"/>
                <a:ea typeface="Teko"/>
                <a:cs typeface="Teko"/>
                <a:sym typeface="Teko"/>
              </a:rPr>
              <a:t>Fuzzing Pros &amp; Cons?</a:t>
            </a:r>
            <a:endParaRPr/>
          </a:p>
          <a:p>
            <a:pPr indent="-685800" lvl="0" marL="685800" rtl="0" algn="l">
              <a:spcBef>
                <a:spcPts val="0"/>
              </a:spcBef>
              <a:spcAft>
                <a:spcPts val="0"/>
              </a:spcAft>
              <a:buClr>
                <a:schemeClr val="dk1"/>
              </a:buClr>
              <a:buSzPts val="5400"/>
              <a:buFont typeface="Noto Sans Symbols"/>
              <a:buChar char="❑"/>
            </a:pPr>
            <a:r>
              <a:rPr b="1" lang="en-US" sz="5400">
                <a:solidFill>
                  <a:schemeClr val="dk1"/>
                </a:solidFill>
                <a:latin typeface="Teko"/>
                <a:ea typeface="Teko"/>
                <a:cs typeface="Teko"/>
                <a:sym typeface="Teko"/>
              </a:rPr>
              <a:t>Upstream v.s. Downstream</a:t>
            </a:r>
            <a:endParaRPr b="1" sz="5400">
              <a:latin typeface="Teko"/>
              <a:ea typeface="Teko"/>
              <a:cs typeface="Teko"/>
              <a:sym typeface="Teko"/>
            </a:endParaRPr>
          </a:p>
          <a:p>
            <a:pPr indent="-342900" lvl="0" marL="685800" rtl="0" algn="l">
              <a:spcBef>
                <a:spcPts val="0"/>
              </a:spcBef>
              <a:spcAft>
                <a:spcPts val="0"/>
              </a:spcAft>
              <a:buSzPts val="5400"/>
              <a:buFont typeface="Noto Sans Symbols"/>
              <a:buNone/>
            </a:pPr>
            <a:r>
              <a:t/>
            </a:r>
            <a:endParaRPr b="1" sz="5400">
              <a:latin typeface="Teko"/>
              <a:ea typeface="Teko"/>
              <a:cs typeface="Teko"/>
              <a:sym typeface="Teko"/>
            </a:endParaRPr>
          </a:p>
        </p:txBody>
      </p:sp>
      <p:pic>
        <p:nvPicPr>
          <p:cNvPr descr="A cartoon of a penguin&#10;&#10;Description automatically generated" id="245" name="Google Shape;245;p15"/>
          <p:cNvPicPr preferRelativeResize="0"/>
          <p:nvPr/>
        </p:nvPicPr>
        <p:blipFill rotWithShape="1">
          <a:blip r:embed="rId4">
            <a:alphaModFix/>
          </a:blip>
          <a:srcRect b="0" l="0" r="0" t="0"/>
          <a:stretch/>
        </p:blipFill>
        <p:spPr>
          <a:xfrm>
            <a:off x="11923845" y="1179594"/>
            <a:ext cx="2438400" cy="2438400"/>
          </a:xfrm>
          <a:prstGeom prst="rect">
            <a:avLst/>
          </a:prstGeom>
          <a:noFill/>
          <a:ln>
            <a:noFill/>
          </a:ln>
        </p:spPr>
      </p:pic>
      <p:sp>
        <p:nvSpPr>
          <p:cNvPr id="246" name="Google Shape;246;p15"/>
          <p:cNvSpPr txBox="1"/>
          <p:nvPr/>
        </p:nvSpPr>
        <p:spPr>
          <a:xfrm>
            <a:off x="11861284" y="114300"/>
            <a:ext cx="2563522" cy="1015663"/>
          </a:xfrm>
          <a:prstGeom prst="rect">
            <a:avLst/>
          </a:prstGeom>
          <a:noFill/>
          <a:ln cap="flat" cmpd="sng" w="57150">
            <a:solidFill>
              <a:srgbClr val="17365D"/>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6000">
                <a:latin typeface="Teko"/>
                <a:ea typeface="Teko"/>
                <a:cs typeface="Teko"/>
                <a:sym typeface="Teko"/>
              </a:rPr>
              <a:t>Upstream</a:t>
            </a:r>
            <a:endParaRPr/>
          </a:p>
        </p:txBody>
      </p:sp>
      <p:pic>
        <p:nvPicPr>
          <p:cNvPr id="247" name="Google Shape;247;p15"/>
          <p:cNvPicPr preferRelativeResize="0"/>
          <p:nvPr/>
        </p:nvPicPr>
        <p:blipFill rotWithShape="1">
          <a:blip r:embed="rId5">
            <a:alphaModFix/>
          </a:blip>
          <a:srcRect b="0" l="0" r="0" t="0"/>
          <a:stretch/>
        </p:blipFill>
        <p:spPr>
          <a:xfrm>
            <a:off x="13624063" y="6488642"/>
            <a:ext cx="1759226" cy="1759226"/>
          </a:xfrm>
          <a:prstGeom prst="rect">
            <a:avLst/>
          </a:prstGeom>
          <a:noFill/>
          <a:ln>
            <a:noFill/>
          </a:ln>
        </p:spPr>
      </p:pic>
      <p:pic>
        <p:nvPicPr>
          <p:cNvPr id="248" name="Google Shape;248;p15"/>
          <p:cNvPicPr preferRelativeResize="0"/>
          <p:nvPr/>
        </p:nvPicPr>
        <p:blipFill rotWithShape="1">
          <a:blip r:embed="rId6">
            <a:alphaModFix/>
          </a:blip>
          <a:srcRect b="0" l="0" r="0" t="0"/>
          <a:stretch/>
        </p:blipFill>
        <p:spPr>
          <a:xfrm>
            <a:off x="12744450" y="6437354"/>
            <a:ext cx="1759226" cy="1759226"/>
          </a:xfrm>
          <a:prstGeom prst="rect">
            <a:avLst/>
          </a:prstGeom>
          <a:noFill/>
          <a:ln>
            <a:noFill/>
          </a:ln>
        </p:spPr>
      </p:pic>
      <p:pic>
        <p:nvPicPr>
          <p:cNvPr id="249" name="Google Shape;249;p15"/>
          <p:cNvPicPr preferRelativeResize="0"/>
          <p:nvPr/>
        </p:nvPicPr>
        <p:blipFill rotWithShape="1">
          <a:blip r:embed="rId7">
            <a:alphaModFix/>
          </a:blip>
          <a:srcRect b="0" l="0" r="0" t="0"/>
          <a:stretch/>
        </p:blipFill>
        <p:spPr>
          <a:xfrm>
            <a:off x="11582400" y="6402567"/>
            <a:ext cx="1828800" cy="1828800"/>
          </a:xfrm>
          <a:prstGeom prst="rect">
            <a:avLst/>
          </a:prstGeom>
          <a:noFill/>
          <a:ln>
            <a:noFill/>
          </a:ln>
        </p:spPr>
      </p:pic>
      <p:sp>
        <p:nvSpPr>
          <p:cNvPr id="250" name="Google Shape;250;p15"/>
          <p:cNvSpPr txBox="1"/>
          <p:nvPr/>
        </p:nvSpPr>
        <p:spPr>
          <a:xfrm>
            <a:off x="11734800" y="8411709"/>
            <a:ext cx="3238387" cy="1015663"/>
          </a:xfrm>
          <a:prstGeom prst="rect">
            <a:avLst/>
          </a:prstGeom>
          <a:noFill/>
          <a:ln cap="flat" cmpd="sng" w="57150">
            <a:solidFill>
              <a:srgbClr val="17365D"/>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lang="en-US" sz="6000">
                <a:latin typeface="Teko"/>
                <a:ea typeface="Teko"/>
                <a:cs typeface="Teko"/>
                <a:sym typeface="Teko"/>
              </a:rPr>
              <a:t>Downstream</a:t>
            </a:r>
            <a:endParaRPr/>
          </a:p>
        </p:txBody>
      </p:sp>
      <p:pic>
        <p:nvPicPr>
          <p:cNvPr descr="A penguin sitting at a computer&#10;&#10;Description automatically generated" id="251" name="Google Shape;251;p15"/>
          <p:cNvPicPr preferRelativeResize="0"/>
          <p:nvPr/>
        </p:nvPicPr>
        <p:blipFill rotWithShape="1">
          <a:blip r:embed="rId8">
            <a:alphaModFix/>
          </a:blip>
          <a:srcRect b="0" l="0" r="0" t="0"/>
          <a:stretch/>
        </p:blipFill>
        <p:spPr>
          <a:xfrm>
            <a:off x="8289565" y="6281627"/>
            <a:ext cx="3200400" cy="3200400"/>
          </a:xfrm>
          <a:prstGeom prst="rect">
            <a:avLst/>
          </a:prstGeom>
          <a:noFill/>
          <a:ln>
            <a:noFill/>
          </a:ln>
        </p:spPr>
      </p:pic>
      <p:sp>
        <p:nvSpPr>
          <p:cNvPr id="252" name="Google Shape;252;p15"/>
          <p:cNvSpPr/>
          <p:nvPr/>
        </p:nvSpPr>
        <p:spPr>
          <a:xfrm>
            <a:off x="12571545" y="3591502"/>
            <a:ext cx="1143000" cy="2738287"/>
          </a:xfrm>
          <a:prstGeom prst="downArrow">
            <a:avLst>
              <a:gd fmla="val 50000" name="adj1"/>
              <a:gd fmla="val 50000" name="adj2"/>
            </a:avLst>
          </a:prstGeom>
          <a:gradFill>
            <a:gsLst>
              <a:gs pos="0">
                <a:srgbClr val="939393"/>
              </a:gs>
              <a:gs pos="50000">
                <a:srgbClr val="D5D5D5"/>
              </a:gs>
              <a:gs pos="100000">
                <a:schemeClr val="lt1"/>
              </a:gs>
            </a:gsLst>
            <a:lin ang="16200000" scaled="0"/>
          </a:gradFill>
          <a:ln cap="flat" cmpd="sng" w="25400">
            <a:solidFill>
              <a:srgbClr val="414E2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pic>
        <p:nvPicPr>
          <p:cNvPr descr="A yellow folder with a transparent cover&#10;&#10;Description automatically generated" id="253" name="Google Shape;253;p15"/>
          <p:cNvPicPr preferRelativeResize="0"/>
          <p:nvPr/>
        </p:nvPicPr>
        <p:blipFill rotWithShape="1">
          <a:blip r:embed="rId9">
            <a:alphaModFix/>
          </a:blip>
          <a:srcRect b="0" l="0" r="0" t="0"/>
          <a:stretch/>
        </p:blipFill>
        <p:spPr>
          <a:xfrm>
            <a:off x="12818883" y="2541102"/>
            <a:ext cx="805180" cy="805180"/>
          </a:xfrm>
          <a:prstGeom prst="rect">
            <a:avLst/>
          </a:prstGeom>
          <a:noFill/>
          <a:ln>
            <a:noFill/>
          </a:ln>
        </p:spPr>
      </p:pic>
      <p:pic>
        <p:nvPicPr>
          <p:cNvPr descr="A penguin standing on a desk with a computer&#10;&#10;Description automatically generated" id="254" name="Google Shape;254;p15"/>
          <p:cNvPicPr preferRelativeResize="0"/>
          <p:nvPr/>
        </p:nvPicPr>
        <p:blipFill rotWithShape="1">
          <a:blip r:embed="rId10">
            <a:alphaModFix/>
          </a:blip>
          <a:srcRect b="0" l="0" r="0" t="0"/>
          <a:stretch/>
        </p:blipFill>
        <p:spPr>
          <a:xfrm>
            <a:off x="8365765" y="290837"/>
            <a:ext cx="3048000" cy="3048000"/>
          </a:xfrm>
          <a:prstGeom prst="rect">
            <a:avLst/>
          </a:prstGeom>
          <a:noFill/>
          <a:ln>
            <a:noFill/>
          </a:ln>
        </p:spPr>
      </p:pic>
      <p:sp>
        <p:nvSpPr>
          <p:cNvPr id="255" name="Google Shape;255;p15"/>
          <p:cNvSpPr/>
          <p:nvPr/>
        </p:nvSpPr>
        <p:spPr>
          <a:xfrm>
            <a:off x="14973187" y="850731"/>
            <a:ext cx="2781413" cy="2006769"/>
          </a:xfrm>
          <a:prstGeom prst="horizontalScroll">
            <a:avLst>
              <a:gd fmla="val 12500" name="adj"/>
            </a:avLst>
          </a:prstGeom>
          <a:solidFill>
            <a:schemeClr val="lt1"/>
          </a:solidFill>
          <a:ln cap="flat" cmpd="sng" w="3810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800">
                <a:solidFill>
                  <a:schemeClr val="dk1"/>
                </a:solidFill>
                <a:latin typeface="Teko"/>
                <a:ea typeface="Teko"/>
                <a:cs typeface="Teko"/>
                <a:sym typeface="Teko"/>
              </a:rPr>
              <a:t>Developing</a:t>
            </a:r>
            <a:endParaRPr sz="3600">
              <a:solidFill>
                <a:schemeClr val="dk1"/>
              </a:solidFill>
              <a:latin typeface="Teko"/>
              <a:ea typeface="Teko"/>
              <a:cs typeface="Teko"/>
              <a:sym typeface="Teko"/>
            </a:endParaRPr>
          </a:p>
        </p:txBody>
      </p:sp>
      <p:sp>
        <p:nvSpPr>
          <p:cNvPr id="256" name="Google Shape;256;p15"/>
          <p:cNvSpPr/>
          <p:nvPr/>
        </p:nvSpPr>
        <p:spPr>
          <a:xfrm>
            <a:off x="14734649" y="6963983"/>
            <a:ext cx="3524249" cy="2006769"/>
          </a:xfrm>
          <a:prstGeom prst="irregularSeal2">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4800">
                <a:solidFill>
                  <a:srgbClr val="C00000"/>
                </a:solidFill>
                <a:latin typeface="Teko"/>
                <a:ea typeface="Teko"/>
                <a:cs typeface="Teko"/>
                <a:sym typeface="Teko"/>
              </a:rPr>
              <a:t>Attack</a:t>
            </a:r>
            <a:endParaRPr sz="3200">
              <a:solidFill>
                <a:srgbClr val="C00000"/>
              </a:solidFill>
              <a:latin typeface="Teko"/>
              <a:ea typeface="Teko"/>
              <a:cs typeface="Teko"/>
              <a:sym typeface="Teko"/>
            </a:endParaRPr>
          </a:p>
        </p:txBody>
      </p:sp>
      <p:sp>
        <p:nvSpPr>
          <p:cNvPr id="257" name="Google Shape;257;p15"/>
          <p:cNvSpPr/>
          <p:nvPr/>
        </p:nvSpPr>
        <p:spPr>
          <a:xfrm>
            <a:off x="9448236" y="4177538"/>
            <a:ext cx="7546474" cy="1067644"/>
          </a:xfrm>
          <a:prstGeom prst="rect">
            <a:avLst/>
          </a:prstGeom>
          <a:solidFill>
            <a:schemeClr val="accent2"/>
          </a:solidFill>
          <a:ln cap="flat" cmpd="sng" w="25400">
            <a:solidFill>
              <a:srgbClr val="51212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a:solidFill>
                  <a:schemeClr val="lt1"/>
                </a:solidFill>
                <a:latin typeface="Teko"/>
                <a:ea typeface="Teko"/>
                <a:cs typeface="Teko"/>
                <a:sym typeface="Teko"/>
              </a:rPr>
              <a:t>Triggerability (Upstream != downstream)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